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good time to go over the spelling homework and reading logs.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the names and pronunciations to parents. 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over the schedule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 to the varied RA schedule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up the super skill of the day and the importance of being to school on time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prepared to address the late lunch issue. Do not mention this openly. 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if you bring more than exact change, put left over change on their account</a:t>
            </a:r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png"/><Relationship Id="rId3" Type="http://schemas.openxmlformats.org/officeDocument/2006/relationships/image" Target="../media/image0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png"/><Relationship Id="rId3" Type="http://schemas.openxmlformats.org/officeDocument/2006/relationships/image" Target="../media/image0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779462" y="1828800"/>
            <a:ext cx="7583486" cy="42089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2875" lvl="0" marL="282575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171450" lvl="1" marL="57785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174625" lvl="2" marL="860425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177800" lvl="3" marL="114300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168275" lvl="4" marL="1425575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87" name="Shape 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710953" y="18288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710953" y="3991816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3" type="body"/>
          </p:nvPr>
        </p:nvSpPr>
        <p:spPr>
          <a:xfrm>
            <a:off x="779462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96" name="Shape 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779462" y="18288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779462" y="3991816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3" type="body"/>
          </p:nvPr>
        </p:nvSpPr>
        <p:spPr>
          <a:xfrm>
            <a:off x="4710953" y="18288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4" type="body"/>
          </p:nvPr>
        </p:nvSpPr>
        <p:spPr>
          <a:xfrm>
            <a:off x="4710953" y="3991816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Caption.png" id="106" name="Shape 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x="779464" y="590550"/>
            <a:ext cx="3657600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693023" y="739587"/>
            <a:ext cx="3657600" cy="5308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779464" y="1816100"/>
            <a:ext cx="3657600" cy="38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0"/>
              </a:spcBef>
              <a:buFont typeface="Trebuchet MS"/>
              <a:buNone/>
              <a:defRPr/>
            </a:lvl1pPr>
            <a:lvl2pPr indent="0" lvl="1" marL="457200" rtl="0">
              <a:spcBef>
                <a:spcPts val="0"/>
              </a:spcBef>
              <a:buFont typeface="Trebuchet MS"/>
              <a:buNone/>
              <a:defRPr/>
            </a:lvl2pPr>
            <a:lvl3pPr indent="0" lvl="2" marL="914400" rtl="0">
              <a:spcBef>
                <a:spcPts val="0"/>
              </a:spcBef>
              <a:buFont typeface="Trebuchet MS"/>
              <a:buNone/>
              <a:defRPr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PictureCaption.png" id="114" name="Shape 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8977" y="187452"/>
            <a:ext cx="853665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3886200" y="533400"/>
            <a:ext cx="4476749" cy="1252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886123" y="1828800"/>
            <a:ext cx="447453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rebuchet MS"/>
              <a:buNone/>
              <a:defRPr/>
            </a:lvl1pPr>
            <a:lvl2pPr indent="0" lvl="1" marL="457200" rtl="0">
              <a:spcBef>
                <a:spcPts val="0"/>
              </a:spcBef>
              <a:buFont typeface="Trebuchet MS"/>
              <a:buNone/>
              <a:defRPr/>
            </a:lvl2pPr>
            <a:lvl3pPr indent="0" lvl="2" marL="914400" rtl="0">
              <a:spcBef>
                <a:spcPts val="0"/>
              </a:spcBef>
              <a:buFont typeface="Trebuchet MS"/>
              <a:buNone/>
              <a:defRPr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3886123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5867398" y="6288741"/>
            <a:ext cx="26759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20" name="Shape 120"/>
          <p:cNvSpPr/>
          <p:nvPr>
            <p:ph idx="2" type="pic"/>
          </p:nvPr>
        </p:nvSpPr>
        <p:spPr>
          <a:xfrm flipH="1">
            <a:off x="188252" y="179292"/>
            <a:ext cx="3281086" cy="6483095"/>
          </a:xfrm>
          <a:prstGeom prst="round1Rect">
            <a:avLst>
              <a:gd fmla="val 17325" name="adj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Trebuchet MS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, Alt.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PictureCaption-Extras.png" id="122" name="Shape 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>
            <p:ph type="title"/>
          </p:nvPr>
        </p:nvSpPr>
        <p:spPr>
          <a:xfrm>
            <a:off x="4710953" y="533400"/>
            <a:ext cx="3657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/>
          <p:nvPr>
            <p:ph idx="2" type="pic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Trebuchet MS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710412" y="1828800"/>
            <a:ext cx="36576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rebuchet MS"/>
              <a:buNone/>
              <a:defRPr/>
            </a:lvl1pPr>
            <a:lvl2pPr indent="0" lvl="1" marL="457200" rtl="0">
              <a:spcBef>
                <a:spcPts val="0"/>
              </a:spcBef>
              <a:buFont typeface="Trebuchet MS"/>
              <a:buNone/>
              <a:defRPr/>
            </a:lvl2pPr>
            <a:lvl3pPr indent="0" lvl="2" marL="914400" rtl="0">
              <a:spcBef>
                <a:spcPts val="0"/>
              </a:spcBef>
              <a:buFont typeface="Trebuchet MS"/>
              <a:buNone/>
              <a:defRPr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381000" y="6288741"/>
            <a:ext cx="18651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3325812" y="6288741"/>
            <a:ext cx="52175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above Capti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PictureCaption-Extras.png" id="130" name="Shape 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>
            <p:ph type="title"/>
          </p:nvPr>
        </p:nvSpPr>
        <p:spPr>
          <a:xfrm>
            <a:off x="808037" y="3778623"/>
            <a:ext cx="7560514" cy="110265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/>
          <p:nvPr>
            <p:ph idx="2" type="pic"/>
          </p:nvPr>
        </p:nvSpPr>
        <p:spPr>
          <a:xfrm flipH="1">
            <a:off x="871583" y="762000"/>
            <a:ext cx="7427726" cy="2989730"/>
          </a:xfrm>
          <a:prstGeom prst="roundRect">
            <a:avLst>
              <a:gd fmla="val 7476" name="adj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Trebuchet MS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808033" y="4827492"/>
            <a:ext cx="7559977" cy="12208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600"/>
              </a:spcBef>
              <a:buFont typeface="Trebuchet MS"/>
              <a:buNone/>
              <a:defRPr/>
            </a:lvl1pPr>
            <a:lvl2pPr indent="0" lvl="1" marL="457200" rtl="0">
              <a:spcBef>
                <a:spcPts val="0"/>
              </a:spcBef>
              <a:buFont typeface="Trebuchet MS"/>
              <a:buNone/>
              <a:defRPr/>
            </a:lvl2pPr>
            <a:lvl3pPr indent="0" lvl="2" marL="914400" rtl="0">
              <a:spcBef>
                <a:spcPts val="0"/>
              </a:spcBef>
              <a:buFont typeface="Trebuchet MS"/>
              <a:buNone/>
              <a:defRPr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381000" y="6288741"/>
            <a:ext cx="18651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3325812" y="6288741"/>
            <a:ext cx="52175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138" name="Shape 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 rot="5400000">
            <a:off x="2466741" y="141521"/>
            <a:ext cx="4208929" cy="7583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2875" lvl="0" marL="282575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171450" lvl="1" marL="57785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174625" lvl="2" marL="860425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177800" lvl="3" marL="114300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168275" lvl="4" marL="1425575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145" name="Shape 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>
            <p:ph type="title"/>
          </p:nvPr>
        </p:nvSpPr>
        <p:spPr>
          <a:xfrm rot="5400000">
            <a:off x="5373266" y="2734842"/>
            <a:ext cx="5268912" cy="13581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 rot="5400000">
            <a:off x="1230313" y="328613"/>
            <a:ext cx="5268911" cy="617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2875" lvl="0" marL="282575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171450" lvl="1" marL="57785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174625" lvl="2" marL="860425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177800" lvl="3" marL="114300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168275" lvl="4" marL="1425575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30" name="Shape 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TwoObj">
  <p:cSld name="Title, Text, and 2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2875" lvl="0" marL="282575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171450" lvl="1" marL="57785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174625" lvl="2" marL="860425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177800" lvl="3" marL="114300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168275" lvl="4" marL="1425575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48200" y="1600200"/>
            <a:ext cx="4038599" cy="2189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2875" lvl="0" marL="282575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171450" lvl="1" marL="57785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174625" lvl="2" marL="860425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177800" lvl="3" marL="114300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168275" lvl="4" marL="1425575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3" type="body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2875" lvl="0" marL="282575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171450" lvl="1" marL="57785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174625" lvl="2" marL="860425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177800" lvl="3" marL="114300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168275" lvl="4" marL="1425575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TitleSlide.png" id="43" name="Shape 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45" name="Shape 45"/>
          <p:cNvSpPr txBox="1"/>
          <p:nvPr>
            <p:ph type="ctrTitle"/>
          </p:nvPr>
        </p:nvSpPr>
        <p:spPr>
          <a:xfrm>
            <a:off x="1600200" y="2492375"/>
            <a:ext cx="6762748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1600200" y="3966882"/>
            <a:ext cx="676274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600"/>
              </a:spcBef>
              <a:buClr>
                <a:schemeClr val="lt1"/>
              </a:buClr>
              <a:buFont typeface="Noto Symbol"/>
              <a:buNone/>
              <a:defRPr/>
            </a:lvl1pPr>
            <a:lvl2pPr indent="0" lvl="1" marL="457200" marR="0" rtl="0" algn="ctr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2pPr>
            <a:lvl3pPr indent="0" lvl="2" marL="914400" marR="0" rtl="0" algn="ctr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3pPr>
            <a:lvl4pPr indent="0" lvl="3" marL="1371600" marR="0" rtl="0" algn="ctr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4pPr>
            <a:lvl5pPr indent="0" lvl="4" marL="1828800" marR="0" rtl="0" algn="ctr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SectionHeader.png" id="50" name="Shape 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>
            <p:ph type="title"/>
          </p:nvPr>
        </p:nvSpPr>
        <p:spPr>
          <a:xfrm>
            <a:off x="779462" y="2591359"/>
            <a:ext cx="7583486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779462" y="3950353"/>
            <a:ext cx="7583486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spcBef>
                <a:spcPts val="600"/>
              </a:spcBef>
              <a:buClr>
                <a:schemeClr val="lt1"/>
              </a:buClr>
              <a:buFont typeface="Trebuchet MS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57" name="Shape 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779462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688541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65" name="Shape 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779462" y="1438834"/>
            <a:ext cx="3657600" cy="7898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ctr">
              <a:lnSpc>
                <a:spcPct val="107142"/>
              </a:lnSpc>
              <a:spcBef>
                <a:spcPts val="0"/>
              </a:spcBef>
              <a:buFont typeface="Trebuchet MS"/>
              <a:buNone/>
              <a:defRPr/>
            </a:lvl1pPr>
            <a:lvl2pPr indent="0" lvl="1" marL="457200" rtl="0">
              <a:spcBef>
                <a:spcPts val="0"/>
              </a:spcBef>
              <a:buFont typeface="Trebuchet MS"/>
              <a:buNone/>
              <a:defRPr/>
            </a:lvl2pPr>
            <a:lvl3pPr indent="0" lvl="2" marL="914400" rtl="0">
              <a:spcBef>
                <a:spcPts val="0"/>
              </a:spcBef>
              <a:buFont typeface="Trebuchet MS"/>
              <a:buNone/>
              <a:defRPr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779462" y="2362199"/>
            <a:ext cx="3657600" cy="3686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3" type="body"/>
          </p:nvPr>
        </p:nvSpPr>
        <p:spPr>
          <a:xfrm>
            <a:off x="4705350" y="1438834"/>
            <a:ext cx="3657600" cy="7898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ctr">
              <a:lnSpc>
                <a:spcPct val="107142"/>
              </a:lnSpc>
              <a:spcBef>
                <a:spcPts val="0"/>
              </a:spcBef>
              <a:buFont typeface="Trebuchet MS"/>
              <a:buNone/>
              <a:defRPr/>
            </a:lvl1pPr>
            <a:lvl2pPr indent="0" lvl="1" marL="457200" rtl="0">
              <a:spcBef>
                <a:spcPts val="0"/>
              </a:spcBef>
              <a:buFont typeface="Trebuchet MS"/>
              <a:buNone/>
              <a:defRPr/>
            </a:lvl2pPr>
            <a:lvl3pPr indent="0" lvl="2" marL="914400" rtl="0">
              <a:spcBef>
                <a:spcPts val="0"/>
              </a:spcBef>
              <a:buFont typeface="Trebuchet MS"/>
              <a:buNone/>
              <a:defRPr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4" type="body"/>
          </p:nvPr>
        </p:nvSpPr>
        <p:spPr>
          <a:xfrm>
            <a:off x="4705350" y="2362199"/>
            <a:ext cx="3657600" cy="3686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cxnSp>
        <p:nvCxnSpPr>
          <p:cNvPr id="74" name="Shape 74"/>
          <p:cNvCxnSpPr/>
          <p:nvPr/>
        </p:nvCxnSpPr>
        <p:spPr>
          <a:xfrm>
            <a:off x="874058" y="2286000"/>
            <a:ext cx="3563002" cy="1587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Shape 75"/>
          <p:cNvCxnSpPr/>
          <p:nvPr/>
        </p:nvCxnSpPr>
        <p:spPr>
          <a:xfrm>
            <a:off x="4815839" y="2286000"/>
            <a:ext cx="3566159" cy="1587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Shape 76"/>
          <p:cNvCxnSpPr/>
          <p:nvPr/>
        </p:nvCxnSpPr>
        <p:spPr>
          <a:xfrm>
            <a:off x="874058" y="2286000"/>
            <a:ext cx="3563002" cy="1587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Shape 77"/>
          <p:cNvCxnSpPr/>
          <p:nvPr/>
        </p:nvCxnSpPr>
        <p:spPr>
          <a:xfrm>
            <a:off x="4815839" y="2286000"/>
            <a:ext cx="3566159" cy="1587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Content, Top and Bottom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79" name="Shape 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779462" y="1828800"/>
            <a:ext cx="7585076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779462" y="3991816"/>
            <a:ext cx="7585076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89706" y="189706"/>
            <a:ext cx="8764587" cy="6478586"/>
          </a:xfrm>
          <a:prstGeom prst="round2DiagRect">
            <a:avLst>
              <a:gd fmla="val 9416" name="adj1"/>
              <a:gd fmla="val 0" name="adj2"/>
            </a:avLst>
          </a:prstGeom>
          <a:gradFill>
            <a:gsLst>
              <a:gs pos="0">
                <a:schemeClr val="lt2"/>
              </a:gs>
              <a:gs pos="17000">
                <a:schemeClr val="lt2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779462" y="1828800"/>
            <a:ext cx="7583486" cy="42089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2875" lvl="0" marL="282575" marR="0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171450" lvl="1" marL="5778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hyperlink" Target="https://mail.hcpss.org/owa/redir.aspx?C=HEGD6Srngk-IARJU671cCYKHWesy59MIcvdPGjlWkqOMyM81FH5GLKNd96Dw71XIxyIhJwahQ64.&amp;URL=http%3a%2f%2fwww.hcpss.org%2fconnect%2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ail.hcpss.org/owa/redir.aspx?C=HEGD6Srngk-IARJU671cCYKHWesy59MIcvdPGjlWkqOMyM81FH5GLKNd96Dw71XIxyIhJwahQ64.&amp;URL=http%3a%2f%2fwww.hcpss.org%2fparents%2fvolunteer-information%2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hcpss.instructure.com/courses/34430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0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1635125" y="597852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609600" y="1752600"/>
            <a:ext cx="8153399" cy="36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8" name="Shape 158"/>
          <p:cNvSpPr/>
          <p:nvPr/>
        </p:nvSpPr>
        <p:spPr>
          <a:xfrm>
            <a:off x="0" y="2819400"/>
            <a:ext cx="9144000" cy="30479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0" y="6248400"/>
            <a:ext cx="9144000" cy="30479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14300" y="983851"/>
            <a:ext cx="8915400" cy="5139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rgbClr val="FFFFFF"/>
                </a:solidFill>
              </a:rPr>
              <a:t>Forest Ridge</a:t>
            </a:r>
            <a:r>
              <a:rPr b="0" i="0" lang="en-US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Elementary School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rgbClr val="FFFFFF"/>
                </a:solidFill>
              </a:rPr>
              <a:t>Welcome!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rgbClr val="FFFFFF"/>
                </a:solidFill>
              </a:rPr>
              <a:t>Back to School Night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1219275" y="392575"/>
            <a:ext cx="655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Attendance – </a:t>
            </a:r>
            <a:r>
              <a:rPr b="0" i="0" lang="en-US" sz="36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Policy 9010</a:t>
            </a:r>
          </a:p>
        </p:txBody>
      </p:sp>
      <p:pic>
        <p:nvPicPr>
          <p:cNvPr descr="Screen shot 2014-08-19 at 8.44.48 AM.png"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343400"/>
            <a:ext cx="4011992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294287" y="1531200"/>
            <a:ext cx="8870399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Doors open at 9:0</a:t>
            </a:r>
            <a:r>
              <a:rPr lang="en-US" sz="2400">
                <a:solidFill>
                  <a:srgbClr val="FFFFFF"/>
                </a:solidFill>
              </a:rPr>
              <a:t>0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 Parents are required to stop by the office to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receive a tardy slip for their child if they arrive after 9:</a:t>
            </a:r>
            <a:r>
              <a:rPr lang="en-US" sz="2400">
                <a:solidFill>
                  <a:srgbClr val="FFFFFF"/>
                </a:solidFill>
              </a:rPr>
              <a:t>1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23322" y="2689840"/>
            <a:ext cx="8345099" cy="1200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must bring a dated note after returning from an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absence in order for it to be considered a lawful absence.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may only make up work if the absence is excused.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186551" y="4217800"/>
            <a:ext cx="4885199" cy="156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 be aware that any time a student is absent, arrives late, or leaves early, they are missing instruction.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048000" y="533400"/>
            <a:ext cx="44958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Home Support</a:t>
            </a:r>
          </a:p>
        </p:txBody>
      </p:sp>
      <p:pic>
        <p:nvPicPr>
          <p:cNvPr descr="Screen shot 2014-08-19 at 9.28.58 AM.png"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32200"/>
            <a:ext cx="2245754" cy="25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2504283" y="1752600"/>
            <a:ext cx="60301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help your child by: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856700" y="2819400"/>
            <a:ext cx="72987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6666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Ensuring that they get a good night’s sleep every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night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04812" y="5183700"/>
            <a:ext cx="811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Assisting them with their nightly homework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studying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304817" y="3886200"/>
            <a:ext cx="8839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Reading with them on a daily basis. Allow opportunities for you to read to your child and for your child to read to you.  Follow up by talking to your child about what was read.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6096000" y="0"/>
            <a:ext cx="3429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homework policy?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0" y="2362200"/>
            <a:ext cx="9144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Team 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will follow the HCPSS guidelines for homework.  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Fourth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graders should be compl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eting a total of 40 minutes of homework a night. </a:t>
            </a:r>
          </a:p>
          <a:p>
            <a:pPr indent="-282575" lvl="0" marL="282575" marR="0" rtl="0" algn="l">
              <a:spcBef>
                <a:spcPts val="200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Each student will receive homework each night except for Friday. Nightly homework may consist of word study, reading, and/or math.  Monday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Wednesday will be math homework.  Tuesday and Thursday will be language homework. </a:t>
            </a:r>
          </a:p>
          <a:p>
            <a:pPr indent="-282575" lvl="0" marL="282575" marR="0" rtl="0" algn="l">
              <a:spcBef>
                <a:spcPts val="200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Not completing homework can have a significant impact on your child’s academic achievement.</a:t>
            </a:r>
          </a:p>
        </p:txBody>
      </p:sp>
      <p:pic>
        <p:nvPicPr>
          <p:cNvPr descr="C:\Users\wlittle\AppData\Local\Microsoft\Windows\Temporary Internet Files\Content.IE5\C14HF1AH\MC900233838[1].wmf"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0"/>
            <a:ext cx="5714999" cy="248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779462" y="381000"/>
            <a:ext cx="7583400" cy="104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Parent Routines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373000" y="1565525"/>
            <a:ext cx="7989900" cy="42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2800">
                <a:solidFill>
                  <a:srgbClr val="FFFFFF"/>
                </a:solidFill>
              </a:rPr>
              <a:t>Check “Take home folder” </a:t>
            </a:r>
            <a:r>
              <a:rPr lang="en-US" sz="2800" u="sng">
                <a:solidFill>
                  <a:srgbClr val="FFFFFF"/>
                </a:solidFill>
              </a:rPr>
              <a:t>daily</a:t>
            </a:r>
            <a:r>
              <a:rPr lang="en-US" sz="2800">
                <a:solidFill>
                  <a:srgbClr val="FFFFFF"/>
                </a:solidFill>
              </a:rPr>
              <a:t> </a:t>
            </a:r>
          </a:p>
          <a:p>
            <a:pPr indent="-4064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2800">
                <a:solidFill>
                  <a:srgbClr val="FFFFFF"/>
                </a:solidFill>
              </a:rPr>
              <a:t>Sign your Child’s agenda book every night. </a:t>
            </a:r>
          </a:p>
          <a:p>
            <a:pPr indent="-4064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2800">
                <a:solidFill>
                  <a:srgbClr val="FFFFFF"/>
                </a:solidFill>
              </a:rPr>
              <a:t>Read to your child each night </a:t>
            </a:r>
          </a:p>
          <a:p>
            <a:pPr indent="-4064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2800">
                <a:solidFill>
                  <a:srgbClr val="FFFFFF"/>
                </a:solidFill>
              </a:rPr>
              <a:t>Regular bed times and morning times</a:t>
            </a:r>
          </a:p>
          <a:p>
            <a:pPr indent="-4064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2800">
                <a:solidFill>
                  <a:srgbClr val="FFFFFF"/>
                </a:solidFill>
              </a:rPr>
              <a:t>Consider packing a healthy lunch</a:t>
            </a:r>
          </a:p>
          <a:p>
            <a:pPr indent="-4064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2800">
                <a:solidFill>
                  <a:srgbClr val="FFFFFF"/>
                </a:solidFill>
              </a:rPr>
              <a:t>School Supplies- Feel free to donate any supplies to the classroom (tissues, post it notes, dry erase markers, plastic bags, extra pencils, etc. 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4-08-19 at 10.02.22 AM.png"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0700" y="380998"/>
            <a:ext cx="2120899" cy="168303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>
            <p:ph type="title"/>
          </p:nvPr>
        </p:nvSpPr>
        <p:spPr>
          <a:xfrm>
            <a:off x="381000" y="762000"/>
            <a:ext cx="69341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Emergency Information</a:t>
            </a:r>
            <a:br>
              <a:rPr b="0" i="0" lang="en-US" sz="3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</a:p>
        </p:txBody>
      </p:sp>
      <p:pic>
        <p:nvPicPr>
          <p:cNvPr descr="Screen shot 2014-08-19 at 10.03.04 AM.png" id="265" name="Shape 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298" y="4572000"/>
            <a:ext cx="2388150" cy="177323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152400" y="1434398"/>
            <a:ext cx="8340900" cy="18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ensure we can reach you, it is vital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</a:rPr>
              <a:t>t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hat your child’s emergency information is filled out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updated throughout the year.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 Card Link: </a:t>
            </a:r>
            <a:r>
              <a:rPr lang="en-US" sz="24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http://www.hcpss.org/connect/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3162575" y="3766225"/>
            <a:ext cx="5686800" cy="27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case of an emergency, it is imperative that we know how your child will be getting home if an early dismissal is necessary.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779462" y="381000"/>
            <a:ext cx="7583400" cy="104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Working Together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779475" y="1378550"/>
            <a:ext cx="7583400" cy="465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13359" lvl="0" marL="285750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3000">
                <a:solidFill>
                  <a:srgbClr val="FFFFFF"/>
                </a:solidFill>
              </a:rPr>
              <a:t>Volunteer – take the online course</a:t>
            </a:r>
          </a:p>
          <a:p>
            <a:pPr indent="-330200" lvl="1" marL="74295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3000" u="sng">
                <a:solidFill>
                  <a:srgbClr val="FFFFFF"/>
                </a:solidFill>
                <a:hlinkClick r:id="rId3"/>
              </a:rPr>
              <a:t>http://www.hcpss.org/parents/volunteer-information/</a:t>
            </a:r>
          </a:p>
          <a:p>
            <a:pPr indent="-213359" lvl="0" marL="285750">
              <a:lnSpc>
                <a:spcPct val="90000"/>
              </a:lnSpc>
              <a:spcBef>
                <a:spcPts val="132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3000">
                <a:solidFill>
                  <a:srgbClr val="FFFFFF"/>
                </a:solidFill>
              </a:rPr>
              <a:t>Come in to visit</a:t>
            </a:r>
          </a:p>
          <a:p>
            <a:pPr indent="-213359" lvl="0" marL="285750">
              <a:lnSpc>
                <a:spcPct val="90000"/>
              </a:lnSpc>
              <a:spcBef>
                <a:spcPts val="132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3000">
                <a:solidFill>
                  <a:srgbClr val="FFFFFF"/>
                </a:solidFill>
              </a:rPr>
              <a:t>Visit the FRES website</a:t>
            </a:r>
          </a:p>
          <a:p>
            <a:pPr indent="-213359" lvl="0" marL="285750">
              <a:lnSpc>
                <a:spcPct val="90000"/>
              </a:lnSpc>
              <a:spcBef>
                <a:spcPts val="132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3000">
                <a:solidFill>
                  <a:srgbClr val="FFFFFF"/>
                </a:solidFill>
              </a:rPr>
              <a:t>Expect a monthly newsletter</a:t>
            </a:r>
          </a:p>
          <a:p>
            <a:pPr indent="-213359" lvl="0" marL="285750">
              <a:lnSpc>
                <a:spcPct val="90000"/>
              </a:lnSpc>
              <a:spcBef>
                <a:spcPts val="132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3000">
                <a:solidFill>
                  <a:srgbClr val="FFFFFF"/>
                </a:solidFill>
              </a:rPr>
              <a:t>Check your child’s backpack </a:t>
            </a:r>
            <a:r>
              <a:rPr lang="en-US" sz="3000" u="sng">
                <a:solidFill>
                  <a:srgbClr val="FFFFFF"/>
                </a:solidFill>
              </a:rPr>
              <a:t>EVERY night!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81000" y="762000"/>
            <a:ext cx="6934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Field Trips</a:t>
            </a:r>
            <a:br>
              <a:rPr b="0" i="0" lang="en-US" sz="3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</a:p>
        </p:txBody>
      </p:sp>
      <p:sp>
        <p:nvSpPr>
          <p:cNvPr id="280" name="Shape 280"/>
          <p:cNvSpPr txBox="1"/>
          <p:nvPr/>
        </p:nvSpPr>
        <p:spPr>
          <a:xfrm>
            <a:off x="152400" y="1434398"/>
            <a:ext cx="8340900" cy="18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Walkers Art Museum- November 10th</a:t>
            </a:r>
          </a:p>
          <a:p>
            <a:pPr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St. Mary’s City- April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3162575" y="3766225"/>
            <a:ext cx="5686800" cy="27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</a:rPr>
              <a:t>Please be on the lookout for more information about the field trips closer to the dates.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81000" y="762000"/>
            <a:ext cx="6934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Chick Fila Fundraisers</a:t>
            </a:r>
            <a:br>
              <a:rPr b="0" i="0" lang="en-US" sz="3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</a:p>
        </p:txBody>
      </p:sp>
      <p:sp>
        <p:nvSpPr>
          <p:cNvPr id="287" name="Shape 287"/>
          <p:cNvSpPr txBox="1"/>
          <p:nvPr/>
        </p:nvSpPr>
        <p:spPr>
          <a:xfrm>
            <a:off x="152400" y="1434398"/>
            <a:ext cx="8340900" cy="18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Oct 18, </a:t>
            </a:r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Jan 9, </a:t>
            </a:r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Mar 21, </a:t>
            </a:r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600">
                <a:solidFill>
                  <a:schemeClr val="dk1"/>
                </a:solidFill>
              </a:rPr>
              <a:t>May 1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3162575" y="3766225"/>
            <a:ext cx="5686800" cy="27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225" y="3957907"/>
            <a:ext cx="4983649" cy="238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457200" y="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Where Can I Get More Information?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457200" y="1295400"/>
            <a:ext cx="8229600" cy="4708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2000"/>
              </a:spcBef>
              <a:buClr>
                <a:srgbClr val="0B1723"/>
              </a:buClr>
              <a:buSzPct val="100000"/>
              <a:buFont typeface="Noto Symbol"/>
              <a:buChar char="●"/>
            </a:pPr>
            <a:r>
              <a:rPr lang="en-US" sz="2200">
                <a:solidFill>
                  <a:srgbClr val="0B1723"/>
                </a:solidFill>
                <a:latin typeface="Trebuchet MS"/>
                <a:ea typeface="Trebuchet MS"/>
                <a:cs typeface="Trebuchet MS"/>
                <a:sym typeface="Trebuchet MS"/>
              </a:rPr>
              <a:t>Visit Howard County Canvas pages for more information on what your child will learn in all curricular areas. </a:t>
            </a:r>
          </a:p>
          <a:p>
            <a:pPr indent="-282575" lvl="0" marL="282575" marR="0" rtl="0" algn="l">
              <a:spcBef>
                <a:spcPts val="2000"/>
              </a:spcBef>
              <a:buClr>
                <a:srgbClr val="0B1723"/>
              </a:buClr>
              <a:buSzPct val="100000"/>
              <a:buFont typeface="Trebuchet MS"/>
              <a:buChar char="●"/>
            </a:pPr>
            <a:r>
              <a:rPr lang="en-US" sz="22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https://hcpss.instructure.com/courses/34430</a:t>
            </a:r>
          </a:p>
          <a:p>
            <a:pPr indent="0" lvl="0" marL="0" marR="0" rtl="0" algn="l">
              <a:spcBef>
                <a:spcPts val="2000"/>
              </a:spcBef>
              <a:buNone/>
            </a:pPr>
            <a:r>
              <a:t/>
            </a:r>
            <a:endParaRPr sz="2200">
              <a:solidFill>
                <a:srgbClr val="0B172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6" name="Shape 2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3875" y="2931196"/>
            <a:ext cx="4957874" cy="36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533400" y="2286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58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rgbClr val="000058"/>
                </a:solidFill>
                <a:latin typeface="Arial"/>
                <a:ea typeface="Arial"/>
                <a:cs typeface="Arial"/>
                <a:sym typeface="Arial"/>
              </a:rPr>
              <a:t>Reminders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609600" y="1143000"/>
            <a:ext cx="7848599" cy="7103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b="1" i="0" lang="en-US" sz="2600" u="none" cap="none" strike="noStrike">
                <a:solidFill>
                  <a:srgbClr val="FFFFFF"/>
                </a:solidFill>
              </a:rPr>
              <a:t>Label</a:t>
            </a:r>
            <a:r>
              <a:rPr b="0" i="0" lang="en-US" sz="2600" u="none" cap="none" strike="noStrike">
                <a:solidFill>
                  <a:srgbClr val="FFFFFF"/>
                </a:solidFill>
              </a:rPr>
              <a:t> all coats, backpacks, lunchboxes ~</a:t>
            </a:r>
          </a:p>
          <a:p>
            <a:pPr indent="-3937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○"/>
            </a:pPr>
            <a:r>
              <a:rPr b="0" i="0" lang="en-US" sz="2600" u="none" cap="none" strike="noStrike">
                <a:solidFill>
                  <a:srgbClr val="FFFFFF"/>
                </a:solidFill>
              </a:rPr>
              <a:t>anything you want to be returned, if lost.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b="0" i="0" lang="en-US" sz="2600" u="none" cap="none" strike="noStrike">
                <a:solidFill>
                  <a:srgbClr val="FFFFFF"/>
                </a:solidFill>
              </a:rPr>
              <a:t>Please check your child’s </a:t>
            </a:r>
            <a:r>
              <a:rPr b="1" lang="en-US" sz="2600">
                <a:solidFill>
                  <a:srgbClr val="FFFFFF"/>
                </a:solidFill>
              </a:rPr>
              <a:t>Take Home</a:t>
            </a:r>
            <a:r>
              <a:rPr b="1" lang="en-US" sz="2600">
                <a:solidFill>
                  <a:srgbClr val="FFFFFF"/>
                </a:solidFill>
              </a:rPr>
              <a:t> folder </a:t>
            </a:r>
            <a:r>
              <a:rPr b="1" i="0" lang="en-US" sz="2600" u="none" cap="none" strike="noStrike">
                <a:solidFill>
                  <a:srgbClr val="FFFFFF"/>
                </a:solidFill>
              </a:rPr>
              <a:t> </a:t>
            </a:r>
            <a:r>
              <a:rPr lang="en-US" sz="2600">
                <a:solidFill>
                  <a:srgbClr val="FFFFFF"/>
                </a:solidFill>
              </a:rPr>
              <a:t>each night. Look for FRES papers on Thursdays. </a:t>
            </a:r>
          </a:p>
          <a:p>
            <a:pPr indent="-393700" lvl="0" marL="457200" rtl="0" algn="l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ct val="100000"/>
              <a:buChar char="●"/>
            </a:pPr>
            <a:r>
              <a:rPr lang="en-US" sz="2600">
                <a:solidFill>
                  <a:srgbClr val="FFFFFF"/>
                </a:solidFill>
              </a:rPr>
              <a:t>Please sign your child’s agenda book every night. </a:t>
            </a:r>
          </a:p>
          <a:p>
            <a:pPr indent="-393700" lvl="0" marL="457200" rtl="0" algn="l">
              <a:lnSpc>
                <a:spcPct val="115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●"/>
            </a:pPr>
            <a:r>
              <a:rPr lang="en-US" sz="2600">
                <a:solidFill>
                  <a:srgbClr val="FFFFFF"/>
                </a:solidFill>
              </a:rPr>
              <a:t>Remember to check your child’s lunch account to ensure there are sufficient funds.</a:t>
            </a:r>
          </a:p>
          <a:p>
            <a:pPr indent="-393700" lvl="0" marL="457200" rtl="0">
              <a:lnSpc>
                <a:spcPct val="115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●"/>
            </a:pPr>
            <a:r>
              <a:rPr lang="en-US" sz="2600">
                <a:solidFill>
                  <a:srgbClr val="FFFFFF"/>
                </a:solidFill>
              </a:rPr>
              <a:t>Open communication- written note, email, phone call</a:t>
            </a:r>
          </a:p>
          <a:p>
            <a:pPr indent="-393700" lvl="1" marL="914400" rtl="0">
              <a:lnSpc>
                <a:spcPct val="115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○"/>
            </a:pPr>
            <a:r>
              <a:rPr lang="en-US" sz="2600">
                <a:solidFill>
                  <a:srgbClr val="FFFFFF"/>
                </a:solidFill>
              </a:rPr>
              <a:t>dana_caha@hcpss.org</a:t>
            </a:r>
          </a:p>
          <a:p>
            <a:pPr indent="-393700" lvl="1" marL="914400" rtl="0">
              <a:lnSpc>
                <a:spcPct val="115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○"/>
            </a:pPr>
            <a:r>
              <a:rPr lang="en-US" sz="2600">
                <a:solidFill>
                  <a:srgbClr val="FFFFFF"/>
                </a:solidFill>
              </a:rPr>
              <a:t>410-880-5950</a:t>
            </a:r>
          </a:p>
          <a:p>
            <a:pPr indent="0" lvl="0" marL="0" marR="0" rtl="0" algn="ctr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2A1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2A1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A1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ctr"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b="0" i="0" lang="en-US" sz="3200" u="none" cap="none" strike="noStrike">
                <a:solidFill>
                  <a:srgbClr val="2A14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1" marL="457200" marR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2A1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304" name="Shape 304"/>
          <p:cNvSpPr/>
          <p:nvPr/>
        </p:nvSpPr>
        <p:spPr>
          <a:xfrm>
            <a:off x="6715125" y="39052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0" y="6553200"/>
            <a:ext cx="9144000" cy="304799"/>
          </a:xfrm>
          <a:prstGeom prst="rect">
            <a:avLst/>
          </a:prstGeom>
          <a:solidFill>
            <a:srgbClr val="000058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1130475" y="404125"/>
            <a:ext cx="7391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Let’s Introduce the Fourth</a:t>
            </a: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36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Grade Team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81000" y="1524000"/>
            <a:ext cx="6096000" cy="49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Dana Caha- Team Leader (ELA/S.S/Math/Science/Heath)</a:t>
            </a: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Dan White- Teacher (Math/Science/Health)</a:t>
            </a: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Connie Haymon- Teacher (Math/Science/Health)</a:t>
            </a: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Jen Jones- Teacher (ELA/Social Studies)</a:t>
            </a: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Sheila Dwyer-Teacher (ELA/Social Studies)</a:t>
            </a: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Rebecca Jackson- Para Educator</a:t>
            </a: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wlittle\AppData\Local\Microsoft\Windows\Temporary Internet Files\Content.IE5\BUSMSOV8\MC900078837[1].wmf"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3275" y="2133600"/>
            <a:ext cx="3070724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779462" y="381000"/>
            <a:ext cx="7583400" cy="104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Donations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729325" y="1264600"/>
            <a:ext cx="7583400" cy="486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lt1"/>
                </a:solidFill>
              </a:rPr>
              <a:t>This year supplies were limited. Therefore, we are asking for your help. Any donations of the following would be greatly appreciated:</a:t>
            </a:r>
          </a:p>
          <a:p>
            <a:pPr indent="-368300" lvl="0" marL="9144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US" sz="2200">
                <a:solidFill>
                  <a:schemeClr val="lt1"/>
                </a:solidFill>
              </a:rPr>
              <a:t>Tissues, Tissues, Tissues</a:t>
            </a:r>
          </a:p>
          <a:p>
            <a:pPr indent="-368300" lvl="0" marL="9144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US" sz="2200">
                <a:solidFill>
                  <a:schemeClr val="lt1"/>
                </a:solidFill>
              </a:rPr>
              <a:t>Ziploc bags (sandwich and/or gallon)</a:t>
            </a:r>
          </a:p>
          <a:p>
            <a:pPr indent="-368300" lvl="0" marL="9144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US" sz="2200">
                <a:solidFill>
                  <a:schemeClr val="lt1"/>
                </a:solidFill>
              </a:rPr>
              <a:t>Wipes</a:t>
            </a:r>
          </a:p>
          <a:p>
            <a:pPr indent="-368300" lvl="0" marL="9144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US" sz="2200">
                <a:solidFill>
                  <a:schemeClr val="lt1"/>
                </a:solidFill>
              </a:rPr>
              <a:t>Stamps/Stickers</a:t>
            </a:r>
          </a:p>
          <a:p>
            <a:pPr indent="-368300" lvl="0" marL="9144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-US" sz="2200">
                <a:solidFill>
                  <a:schemeClr val="lt1"/>
                </a:solidFill>
              </a:rPr>
              <a:t>Additional supplies for your child to keep in his/her extra supply bag (pencils, glue sticks, crayons…)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779462" y="381000"/>
            <a:ext cx="75834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58"/>
              </a:buClr>
              <a:buSzPct val="25000"/>
              <a:buFont typeface="Arial"/>
              <a:buNone/>
            </a:pPr>
            <a:r>
              <a:rPr b="0" i="0" lang="en-US" sz="6000" u="none" cap="none" strike="noStrike">
                <a:solidFill>
                  <a:srgbClr val="000058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64998" y="1425300"/>
            <a:ext cx="48609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1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>
              <a:spcBef>
                <a:spcPts val="1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Dana_caha@hcpss.org</a:t>
            </a:r>
          </a:p>
          <a:p>
            <a:pPr indent="0" lvl="0" marL="0" rtl="0">
              <a:spcBef>
                <a:spcPts val="1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Sheila_dwyer@hcpss.org</a:t>
            </a:r>
          </a:p>
          <a:p>
            <a:pPr indent="0" lvl="0" marL="0" rtl="0">
              <a:spcBef>
                <a:spcPts val="1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Connie_Haymon@hcpss.org</a:t>
            </a:r>
          </a:p>
          <a:p>
            <a:pPr indent="0" lvl="0" marL="0" rtl="0">
              <a:spcBef>
                <a:spcPts val="1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Rebecca_jackson@hcpss.org</a:t>
            </a:r>
          </a:p>
          <a:p>
            <a:pPr indent="0" lvl="0" marL="0" rtl="0">
              <a:spcBef>
                <a:spcPts val="1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Jennerfer_Jones@hcpss.org</a:t>
            </a:r>
          </a:p>
          <a:p>
            <a:pPr indent="0" lvl="0" marL="0" rtl="0">
              <a:spcBef>
                <a:spcPts val="1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Daniel_White@hcpss.org</a:t>
            </a:r>
          </a:p>
        </p:txBody>
      </p:sp>
      <p:sp>
        <p:nvSpPr>
          <p:cNvPr id="320" name="Shape 320"/>
          <p:cNvSpPr/>
          <p:nvPr/>
        </p:nvSpPr>
        <p:spPr>
          <a:xfrm>
            <a:off x="0" y="6553200"/>
            <a:ext cx="9144000" cy="304799"/>
          </a:xfrm>
          <a:prstGeom prst="rect">
            <a:avLst/>
          </a:prstGeom>
          <a:solidFill>
            <a:srgbClr val="000058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 txBox="1"/>
          <p:nvPr>
            <p:ph idx="2" type="body"/>
          </p:nvPr>
        </p:nvSpPr>
        <p:spPr>
          <a:xfrm>
            <a:off x="4728450" y="1921350"/>
            <a:ext cx="4670400" cy="33510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School phone number:</a:t>
            </a:r>
          </a:p>
          <a:p>
            <a:pPr indent="0" lvl="0" mar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410-880-5950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533400" y="3013075"/>
            <a:ext cx="4800600" cy="3006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look forward to a year of collaboration and success!</a:t>
            </a:r>
          </a:p>
          <a:p>
            <a:pPr indent="-282575" lvl="0" marL="282575" marR="0" rtl="0" algn="ctr">
              <a:spcBef>
                <a:spcPts val="200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t/>
            </a:r>
            <a:endParaRPr b="0" i="1" sz="2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MCj03054330000[1]" id="328" name="Shape 32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-24193" r="-24193" t="0"/>
          <a:stretch/>
        </p:blipFill>
        <p:spPr>
          <a:xfrm>
            <a:off x="4800600" y="3276600"/>
            <a:ext cx="4038599" cy="218916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/>
          <p:nvPr/>
        </p:nvSpPr>
        <p:spPr>
          <a:xfrm>
            <a:off x="0" y="0"/>
            <a:ext cx="9144000" cy="30479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0" y="6553200"/>
            <a:ext cx="9144000" cy="30479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76200" y="584537"/>
            <a:ext cx="8915400" cy="1938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for attending Back to School Night!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716787" y="784500"/>
            <a:ext cx="75834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The Fabulous </a:t>
            </a: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Fourth </a:t>
            </a:r>
            <a:r>
              <a:rPr b="0" i="0" lang="en-US" sz="36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Grade Team</a:t>
            </a: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’s Specialists	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779462" y="1828800"/>
            <a:ext cx="7583400" cy="4208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Bailey Green- Special Education teacher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lt1"/>
                </a:solidFill>
              </a:rPr>
              <a:t>Shari Knudson- Special Education teacher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 Barbara Keigler- Esol Teacher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Susan Langley- GT Teacher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</a:rPr>
              <a:t>Matthew Vaughn Smith- Reading Specialist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743600" y="1504775"/>
            <a:ext cx="8008800" cy="502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9:0</a:t>
            </a:r>
            <a:r>
              <a:rPr lang="en-US" sz="2800">
                <a:solidFill>
                  <a:srgbClr val="FFFFFF"/>
                </a:solidFill>
              </a:rPr>
              <a:t>0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 – 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9:</a:t>
            </a:r>
            <a:r>
              <a:rPr lang="en-US" sz="2800">
                <a:solidFill>
                  <a:srgbClr val="FFFFFF"/>
                </a:solidFill>
              </a:rPr>
              <a:t>15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>
                <a:solidFill>
                  <a:srgbClr val="FFFFFF"/>
                </a:solidFill>
              </a:rPr>
              <a:t>Morning Work/Greeting</a:t>
            </a: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9:2</a:t>
            </a:r>
            <a:r>
              <a:rPr lang="en-US" sz="2800">
                <a:solidFill>
                  <a:srgbClr val="FFFFFF"/>
                </a:solidFill>
              </a:rPr>
              <a:t>0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 – 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10:</a:t>
            </a:r>
            <a:r>
              <a:rPr lang="en-US" sz="2800">
                <a:solidFill>
                  <a:srgbClr val="FFFFFF"/>
                </a:solidFill>
              </a:rPr>
              <a:t>40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lang="en-US" sz="2800">
                <a:solidFill>
                  <a:srgbClr val="FFFFFF"/>
                </a:solidFill>
              </a:rPr>
              <a:t>Language Arts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(AM Block)</a:t>
            </a: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10:</a:t>
            </a:r>
            <a:r>
              <a:rPr lang="en-US" sz="2800">
                <a:solidFill>
                  <a:srgbClr val="FFFFFF"/>
                </a:solidFill>
              </a:rPr>
              <a:t>35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FFFFFF"/>
                </a:solidFill>
              </a:rPr>
              <a:t> – 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11:</a:t>
            </a:r>
            <a:r>
              <a:rPr lang="en-US" sz="2800">
                <a:solidFill>
                  <a:srgbClr val="FFFFFF"/>
                </a:solidFill>
              </a:rPr>
              <a:t>20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2800">
                <a:solidFill>
                  <a:srgbClr val="FFFFFF"/>
                </a:solidFill>
              </a:rPr>
              <a:t>Social Studies (AM Block)</a:t>
            </a: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11:</a:t>
            </a:r>
            <a:r>
              <a:rPr lang="en-US" sz="2800">
                <a:solidFill>
                  <a:srgbClr val="FFFFFF"/>
                </a:solidFill>
              </a:rPr>
              <a:t>20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1</a:t>
            </a:r>
            <a:r>
              <a:rPr lang="en-US" sz="2800">
                <a:solidFill>
                  <a:srgbClr val="FFFFFF"/>
                </a:solidFill>
              </a:rPr>
              <a:t>2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800">
                <a:solidFill>
                  <a:srgbClr val="FFFFFF"/>
                </a:solidFill>
              </a:rPr>
              <a:t>20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lang="en-US" sz="2800">
                <a:solidFill>
                  <a:srgbClr val="FFFFFF"/>
                </a:solidFill>
              </a:rPr>
              <a:t>Related Arts</a:t>
            </a: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12:2</a:t>
            </a:r>
            <a:r>
              <a:rPr lang="en-US" sz="2800">
                <a:solidFill>
                  <a:srgbClr val="FFFFFF"/>
                </a:solidFill>
              </a:rPr>
              <a:t>0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1:</a:t>
            </a:r>
            <a:r>
              <a:rPr lang="en-US" sz="2800">
                <a:solidFill>
                  <a:srgbClr val="FFFFFF"/>
                </a:solidFill>
              </a:rPr>
              <a:t>20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		</a:t>
            </a:r>
            <a:r>
              <a:rPr lang="en-US" sz="2800">
                <a:solidFill>
                  <a:srgbClr val="FFFFFF"/>
                </a:solidFill>
              </a:rPr>
              <a:t>Lunch Recess</a:t>
            </a: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1:2</a:t>
            </a:r>
            <a:r>
              <a:rPr lang="en-US" sz="2800">
                <a:solidFill>
                  <a:srgbClr val="FFFFFF"/>
                </a:solidFill>
              </a:rPr>
              <a:t>0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800">
                <a:solidFill>
                  <a:srgbClr val="FFFFFF"/>
                </a:solidFill>
              </a:rPr>
              <a:t>2</a:t>
            </a:r>
            <a:r>
              <a:rPr lang="en-US" sz="2800">
                <a:solidFill>
                  <a:srgbClr val="FFFFFF"/>
                </a:solidFill>
              </a:rPr>
              <a:t>:45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lang="en-US" sz="2800">
                <a:solidFill>
                  <a:srgbClr val="FFFFFF"/>
                </a:solidFill>
              </a:rPr>
              <a:t>Math (PM Block)</a:t>
            </a: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FFFFFF"/>
                </a:solidFill>
              </a:rPr>
              <a:t>2:45 – 3:25 		Science/Health (PM Block)</a:t>
            </a: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3:</a:t>
            </a:r>
            <a:r>
              <a:rPr lang="en-US" sz="2800">
                <a:solidFill>
                  <a:srgbClr val="FFFFFF"/>
                </a:solidFill>
              </a:rPr>
              <a:t>30</a:t>
            </a:r>
            <a:r>
              <a:rPr lang="en-US" sz="2800">
                <a:solidFill>
                  <a:srgbClr val="FFFFFF"/>
                </a:solidFill>
              </a:rPr>
              <a:t> – 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3:</a:t>
            </a:r>
            <a:r>
              <a:rPr lang="en-US" sz="2800">
                <a:solidFill>
                  <a:srgbClr val="FFFFFF"/>
                </a:solidFill>
              </a:rPr>
              <a:t>45</a:t>
            </a: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Dismissal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474975" y="152400"/>
            <a:ext cx="7656900" cy="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Let’s take a look at the schedule…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304800" y="1412225"/>
            <a:ext cx="8610599" cy="3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>
                <a:solidFill>
                  <a:schemeClr val="lt1"/>
                </a:solidFill>
              </a:rPr>
              <a:t>Art</a:t>
            </a:r>
            <a:r>
              <a:rPr lang="en-US" sz="2000">
                <a:solidFill>
                  <a:srgbClr val="FFFF00"/>
                </a:solidFill>
              </a:rPr>
              <a:t>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very fun!  However, it can be very messy.  Students, should not wear their finest clothes. </a:t>
            </a: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 is held once a week. We’re thrilled to have lots of new books to share this year.  All students will have the opportunity to check out books.</a:t>
            </a: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Music is one hour a week.  Students should come prepared to move, sing, and play instruments.</a:t>
            </a: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-US" sz="2000">
                <a:solidFill>
                  <a:schemeClr val="lt1"/>
                </a:solidFill>
              </a:rPr>
              <a:t>In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P.E. students should always wear their tennis shoes.  No jewelry please.  Please send in a note if your student can not participate.</a:t>
            </a: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Technology  offers our students an opportunity to develop computer literacy skills that they will need to be successful in the future.  </a:t>
            </a: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lt1"/>
                </a:solidFill>
              </a:rPr>
              <a:t>*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can bring their own headphones to leave at school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1418166" y="365780"/>
            <a:ext cx="5860852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6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Welcome to Related Arts</a:t>
            </a:r>
          </a:p>
        </p:txBody>
      </p:sp>
      <p:pic>
        <p:nvPicPr>
          <p:cNvPr descr="art palet.jpg"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228" y="5175585"/>
            <a:ext cx="1990289" cy="1330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2-08-21 at 1.43.08 PM.png" id="189" name="Shape 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5167" y="4890094"/>
            <a:ext cx="1248833" cy="1330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2-08-21 at 1.45.24 PM.png" id="190" name="Shape 1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26" y="0"/>
            <a:ext cx="1418166" cy="11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2-08-21 at 1.50.24 PM.png" id="191" name="Shape 1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79018" y="254001"/>
            <a:ext cx="1232295" cy="893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2-08-21 at 1.52.20 PM.png" id="192" name="Shape 1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5279" y="5175585"/>
            <a:ext cx="1331995" cy="1295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10599" y="381000"/>
            <a:ext cx="8412599" cy="1044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Mrs. Caha’s Related Arts Schedule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779462" y="1828800"/>
            <a:ext cx="7583400" cy="4208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3000">
                <a:solidFill>
                  <a:srgbClr val="FFFFFF"/>
                </a:solidFill>
              </a:rPr>
              <a:t>Monday: Media (Tordella)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3000">
                <a:solidFill>
                  <a:srgbClr val="FFFFFF"/>
                </a:solidFill>
              </a:rPr>
              <a:t>Tuesday: P.E. (Goodwin)</a:t>
            </a:r>
          </a:p>
          <a:p>
            <a:pPr indent="-4191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3000">
                <a:solidFill>
                  <a:srgbClr val="FFFFFF"/>
                </a:solidFill>
              </a:rPr>
              <a:t>Technology (Yost)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3000">
                <a:solidFill>
                  <a:srgbClr val="FFFFFF"/>
                </a:solidFill>
              </a:rPr>
              <a:t>Wednesday: P.E. (Goodwin)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3000">
                <a:solidFill>
                  <a:srgbClr val="FFFFFF"/>
                </a:solidFill>
              </a:rPr>
              <a:t>Thursday: Music (Patterson)</a:t>
            </a:r>
          </a:p>
          <a:p>
            <a:pPr indent="-419100" lvl="0" marL="4572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3000">
                <a:solidFill>
                  <a:srgbClr val="FFFFFF"/>
                </a:solidFill>
              </a:rPr>
              <a:t>Friday: Art (Murray)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4-08-18 at 10.30.31 AM.png"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8625" y="5775750"/>
            <a:ext cx="965100" cy="6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2743200" y="457200"/>
            <a:ext cx="5029199" cy="1631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Dress Code - Policy 9210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35100" y="1560575"/>
            <a:ext cx="8473800" cy="5007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Attire should be safe and contribute to the learning environment.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Students should:</a:t>
            </a:r>
          </a:p>
          <a:p>
            <a:pPr indent="-381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Wear sneakers on the days they have PE and closed heel shoes on other days (due to recess).</a:t>
            </a:r>
          </a:p>
          <a:p>
            <a:pPr indent="-381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Students should be dressed appropriately for </a:t>
            </a: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the weather.</a:t>
            </a:r>
          </a:p>
          <a:p>
            <a:pPr indent="-381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Apply the fingertip rule to any skirts or shorts students   </a:t>
            </a: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    may wear. Tank tops should have a wide top margin.</a:t>
            </a:r>
          </a:p>
          <a:p>
            <a:pPr indent="-3810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Make sure no bracelets, necklaces, or earrings are 	worn on days they have P.E.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pic>
        <p:nvPicPr>
          <p:cNvPr descr="Screen shot 2014-08-18 at 10.32.12 AM.png" id="207" name="Shape 2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598" y="304800"/>
            <a:ext cx="2438399" cy="131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4-08-18 at 11.17.33 AM.png" id="208" name="Shape 2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2400" y="254050"/>
            <a:ext cx="1117500" cy="189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4-08-18 at 11.11.25 AM.png" id="209" name="Shape 209"/>
          <p:cNvPicPr preferRelativeResize="0"/>
          <p:nvPr/>
        </p:nvPicPr>
        <p:blipFill rotWithShape="1">
          <a:blip r:embed="rId6">
            <a:alphaModFix/>
          </a:blip>
          <a:srcRect b="13410" l="33036" r="8369" t="31250"/>
          <a:stretch/>
        </p:blipFill>
        <p:spPr>
          <a:xfrm>
            <a:off x="8318500" y="4841150"/>
            <a:ext cx="53339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1560600" y="729824"/>
            <a:ext cx="5911500" cy="63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457200" lvl="0" marL="18288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PBIS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779462" y="1828800"/>
            <a:ext cx="7583400" cy="4208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FFFFFF"/>
                </a:solidFill>
              </a:rPr>
              <a:t>F: Focus	 R: Respect   E: Effort   S:Safety</a:t>
            </a:r>
          </a:p>
          <a:p>
            <a:pPr indent="-6350" lvl="0" mar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3000">
                <a:solidFill>
                  <a:srgbClr val="FFFFFF"/>
                </a:solidFill>
              </a:rPr>
              <a:t>Together each class created a set of classroom rules.</a:t>
            </a:r>
          </a:p>
          <a:p>
            <a:pPr indent="-6350" lvl="0" mar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3000">
                <a:solidFill>
                  <a:srgbClr val="FFFFFF"/>
                </a:solidFill>
              </a:rPr>
              <a:t>We use the 1-2-3 Magic method.</a:t>
            </a:r>
          </a:p>
          <a:p>
            <a:pPr indent="-6350" lvl="0" mar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3000">
                <a:solidFill>
                  <a:srgbClr val="FFFFFF"/>
                </a:solidFill>
              </a:rPr>
              <a:t>Students can earn eagle eggs and save them for rewards.</a:t>
            </a:r>
          </a:p>
          <a:p>
            <a:pPr indent="-6350" lvl="0" mar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</a:pPr>
            <a:r>
              <a:rPr lang="en-US" sz="3000">
                <a:solidFill>
                  <a:srgbClr val="FFFFFF"/>
                </a:solidFill>
              </a:rPr>
              <a:t>There is also a classroom incentive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4-08-18 at 12.58.59 PM.png"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5125" y="4283623"/>
            <a:ext cx="1828800" cy="1702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4-08-18 at 12.58.06 PM.png" id="221" name="Shape 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10925">
            <a:off x="816823" y="313484"/>
            <a:ext cx="1706751" cy="1334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type="title"/>
          </p:nvPr>
        </p:nvSpPr>
        <p:spPr>
          <a:xfrm>
            <a:off x="2590800" y="304800"/>
            <a:ext cx="6248399" cy="1085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457200" lvl="0" marL="91440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4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Lunch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787075" y="1961500"/>
            <a:ext cx="7883399" cy="190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Lunch costs $2.75. Milk cost $0.50 (if bought separately)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pay for lunch, cash can be brought to school or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put funds on POS via the HCPSS website. </a:t>
            </a:r>
            <a:r>
              <a:rPr lang="en-US" sz="2400">
                <a:solidFill>
                  <a:srgbClr val="FFFFFF"/>
                </a:solidFill>
              </a:rPr>
              <a:t>If your child comes in with money, please put it in a plastic bag with their name on it. 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228600" y="4283625"/>
            <a:ext cx="68580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volution">
  <a:themeElements>
    <a:clrScheme name="Revolution">
      <a:dk1>
        <a:srgbClr val="000000"/>
      </a:dk1>
      <a:lt1>
        <a:srgbClr val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