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84" r:id="rId7"/>
    <p:sldId id="286" r:id="rId8"/>
    <p:sldId id="287" r:id="rId9"/>
    <p:sldId id="285" r:id="rId10"/>
    <p:sldId id="263" r:id="rId11"/>
    <p:sldId id="270" r:id="rId12"/>
    <p:sldId id="269" r:id="rId13"/>
    <p:sldId id="264" r:id="rId14"/>
    <p:sldId id="273" r:id="rId15"/>
    <p:sldId id="272" r:id="rId16"/>
    <p:sldId id="274" r:id="rId17"/>
    <p:sldId id="275" r:id="rId18"/>
    <p:sldId id="265" r:id="rId19"/>
    <p:sldId id="266" r:id="rId20"/>
    <p:sldId id="277" r:id="rId21"/>
    <p:sldId id="283" r:id="rId22"/>
    <p:sldId id="267" r:id="rId23"/>
    <p:sldId id="276" r:id="rId24"/>
    <p:sldId id="268" r:id="rId25"/>
    <p:sldId id="280" r:id="rId26"/>
    <p:sldId id="281" r:id="rId27"/>
    <p:sldId id="282" r:id="rId28"/>
    <p:sldId id="288" r:id="rId29"/>
    <p:sldId id="279" r:id="rId30"/>
    <p:sldId id="278" r:id="rId31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3E2F"/>
    <a:srgbClr val="7549A2"/>
    <a:srgbClr val="F57246"/>
    <a:srgbClr val="00E707"/>
    <a:srgbClr val="50D505"/>
    <a:srgbClr val="EF1646"/>
    <a:srgbClr val="06FBFC"/>
    <a:srgbClr val="FEEC53"/>
    <a:srgbClr val="726A30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1"/>
    <p:restoredTop sz="92781"/>
  </p:normalViewPr>
  <p:slideViewPr>
    <p:cSldViewPr showGuides="1">
      <p:cViewPr varScale="1">
        <p:scale>
          <a:sx n="42" d="100"/>
          <a:sy n="42" d="100"/>
        </p:scale>
        <p:origin x="-27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pPr/>
              <a:t>9/24/16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pPr/>
              <a:t>9/24/16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pPr/>
              <a:t>9/24/16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pPr/>
              <a:t>9/24/16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pPr/>
              <a:t>9/24/16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pPr/>
              <a:t>9/24/16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pPr/>
              <a:t>9/24/16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pPr/>
              <a:t>9/24/16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pPr/>
              <a:t>9/24/16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pPr/>
              <a:t>9/24/16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pPr/>
              <a:t>9/24/16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C36C9-6A1A-4086-B235-5520FB5B4691}" type="datetimeFigureOut">
              <a:rPr lang="en-US" smtClean="0"/>
              <a:pPr/>
              <a:t>9/24/16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EF936-AEBA-472A-B6AB-B5A7A5F1B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3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3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cpss.org/" TargetMode="External"/><Relationship Id="rId4" Type="http://schemas.openxmlformats.org/officeDocument/2006/relationships/hyperlink" Target="http://www.hcpss.org/academics/what-your-child-will-learn-guides/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hyperlink" Target="http://www.hcpss.org/connectclick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hyperlink" Target="http://www.fres.hcpss.org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joyce_martin@hcpss.org" TargetMode="External"/><Relationship Id="rId4" Type="http://schemas.openxmlformats.org/officeDocument/2006/relationships/hyperlink" Target="mailto:James_wright@hcpss.org" TargetMode="External"/><Relationship Id="rId5" Type="http://schemas.openxmlformats.org/officeDocument/2006/relationships/hyperlink" Target="mailto:katharine_chrzanowski@hcpss.org" TargetMode="External"/><Relationship Id="rId6" Type="http://schemas.openxmlformats.org/officeDocument/2006/relationships/hyperlink" Target="mailto:Rachel_winter@hcpss.org" TargetMode="External"/><Relationship Id="rId7" Type="http://schemas.openxmlformats.org/officeDocument/2006/relationships/hyperlink" Target="mailto:amber_taylor@hcpss.org" TargetMode="External"/><Relationship Id="rId8" Type="http://schemas.openxmlformats.org/officeDocument/2006/relationships/hyperlink" Target="mailto:barbara_warrick@hcpss.org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1066800"/>
            <a:ext cx="7772400" cy="480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B2D232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HelloAli"/>
                <a:ea typeface="+mj-ea"/>
                <a:cs typeface="HelloAli"/>
              </a:rPr>
              <a:t>Welcome 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B2D232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HelloAli"/>
                <a:ea typeface="+mj-ea"/>
                <a:cs typeface="HelloAli"/>
              </a:rPr>
              <a:t>3</a:t>
            </a:r>
            <a:r>
              <a:rPr kumimoji="0" lang="en-US" sz="7500" b="1" i="0" u="none" strike="noStrike" kern="1200" cap="none" spc="0" normalizeH="0" baseline="3000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B2D232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HelloAli"/>
                <a:ea typeface="+mj-ea"/>
                <a:cs typeface="HelloAli"/>
              </a:rPr>
              <a:t>rd</a:t>
            </a:r>
            <a:r>
              <a:rPr kumimoji="0" lang="en-US" sz="75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B2D232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HelloAli"/>
                <a:ea typeface="+mj-ea"/>
                <a:cs typeface="HelloAli"/>
              </a:rPr>
              <a:t> grade!</a:t>
            </a:r>
            <a:endParaRPr kumimoji="0" lang="en-US" sz="7500" b="0" i="0" u="none" strike="noStrike" kern="1200" cap="none" spc="0" normalizeH="0" baseline="0" noProof="0" dirty="0">
              <a:ln w="38100">
                <a:noFill/>
              </a:ln>
              <a:solidFill>
                <a:srgbClr val="B2D232"/>
              </a:solidFill>
              <a:effectLst/>
              <a:uLnTx/>
              <a:uFillTx/>
              <a:latin typeface="HelloAli"/>
              <a:ea typeface="CCLoveYall" pitchFamily="2" charset="0"/>
              <a:cs typeface="HelloAli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34290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G Primary Penmanship" pitchFamily="2" charset="0"/>
              <a:ea typeface="+mn-ea"/>
              <a:cs typeface="+mn-cs"/>
            </a:endParaRPr>
          </a:p>
        </p:txBody>
      </p:sp>
      <p:pic>
        <p:nvPicPr>
          <p:cNvPr id="6" name="Picture 5" descr="IMG_236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74835">
            <a:off x="3456764" y="3710123"/>
            <a:ext cx="1884083" cy="2512110"/>
          </a:xfrm>
          <a:prstGeom prst="rect">
            <a:avLst/>
          </a:prstGeom>
        </p:spPr>
      </p:pic>
      <p:pic>
        <p:nvPicPr>
          <p:cNvPr id="7" name="Picture 6" descr="IMG_018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2984">
            <a:off x="5293528" y="4154719"/>
            <a:ext cx="2828863" cy="2121647"/>
          </a:xfrm>
          <a:prstGeom prst="rect">
            <a:avLst/>
          </a:prstGeom>
        </p:spPr>
      </p:pic>
      <p:pic>
        <p:nvPicPr>
          <p:cNvPr id="8" name="Picture 7" descr="photo%204-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4939">
            <a:off x="1466546" y="3932159"/>
            <a:ext cx="1759324" cy="2345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B2D232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HelloAli"/>
                <a:ea typeface="+mj-ea"/>
                <a:cs typeface="HelloAli"/>
              </a:rPr>
              <a:t>Dress Code –</a:t>
            </a:r>
            <a:r>
              <a:rPr kumimoji="0" lang="en-US" sz="4800" i="0" u="none" strike="noStrike" kern="1200" cap="none" spc="0" normalizeH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B2D232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HelloAli"/>
                <a:ea typeface="+mj-ea"/>
                <a:cs typeface="HelloAli"/>
              </a:rPr>
              <a:t> Policy 9210</a:t>
            </a: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B2D232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HelloAli"/>
              <a:ea typeface="+mj-ea"/>
              <a:cs typeface="HelloAli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981200"/>
            <a:ext cx="67818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buNone/>
            </a:pPr>
            <a:r>
              <a:rPr lang="en-US" sz="2703" dirty="0" smtClean="0">
                <a:solidFill>
                  <a:srgbClr val="B2D232"/>
                </a:solidFill>
                <a:latin typeface="HelloAli"/>
                <a:cs typeface="HelloAli"/>
              </a:rPr>
              <a:t>Student should</a:t>
            </a:r>
          </a:p>
          <a:p>
            <a:pPr marL="448056" lvl="1" indent="-384048">
              <a:buSzPct val="80000"/>
              <a:buFont typeface="Wingdings 2"/>
              <a:buChar char=""/>
            </a:pPr>
            <a:r>
              <a:rPr lang="en-US" sz="2400" dirty="0" smtClean="0">
                <a:solidFill>
                  <a:srgbClr val="B2D232"/>
                </a:solidFill>
                <a:latin typeface="HelloAli"/>
                <a:ea typeface="Arial"/>
                <a:cs typeface="HelloAli"/>
                <a:sym typeface="Arial"/>
              </a:rPr>
              <a:t>Wear sneakers on the days they have PE and closed heel shoes on other days (due to recess).</a:t>
            </a:r>
          </a:p>
          <a:p>
            <a:pPr marL="448056" lvl="1" indent="-384048">
              <a:buSzPct val="80000"/>
              <a:buFont typeface="Wingdings 2"/>
              <a:buChar char=""/>
            </a:pPr>
            <a:r>
              <a:rPr lang="en-US" sz="2400" dirty="0" smtClean="0">
                <a:solidFill>
                  <a:srgbClr val="B2D232"/>
                </a:solidFill>
                <a:latin typeface="HelloAli"/>
                <a:ea typeface="Arial"/>
                <a:cs typeface="HelloAli"/>
                <a:sym typeface="Arial"/>
              </a:rPr>
              <a:t>Make sure no bracelets, necklaces, or earrings are worn on days they have P.E.</a:t>
            </a:r>
          </a:p>
          <a:p>
            <a:pPr marL="448056" lvl="1" indent="-384048">
              <a:buSzPct val="80000"/>
              <a:buFont typeface="Wingdings 2"/>
              <a:buChar char=""/>
            </a:pPr>
            <a:r>
              <a:rPr lang="en-US" sz="2400" dirty="0" smtClean="0">
                <a:solidFill>
                  <a:srgbClr val="B2D232"/>
                </a:solidFill>
                <a:latin typeface="HelloAli"/>
                <a:ea typeface="Arial"/>
                <a:cs typeface="HelloAli"/>
                <a:sym typeface="Arial"/>
              </a:rPr>
              <a:t>Apply the fingertip rule to any skirts or shorts students may wear. Tank tops should have a wide top margin.</a:t>
            </a:r>
          </a:p>
          <a:p>
            <a:pPr marL="448056" lvl="1" indent="-384048">
              <a:buSzPct val="80000"/>
              <a:buFont typeface="Wingdings 2"/>
              <a:buChar char=""/>
            </a:pPr>
            <a:r>
              <a:rPr lang="en-US" sz="2400" dirty="0" smtClean="0">
                <a:solidFill>
                  <a:srgbClr val="B2D232"/>
                </a:solidFill>
                <a:latin typeface="HelloAli"/>
                <a:ea typeface="Arial"/>
                <a:cs typeface="HelloAli"/>
                <a:sym typeface="Arial"/>
              </a:rPr>
              <a:t>Students should be dressed appropriately for </a:t>
            </a:r>
          </a:p>
          <a:p>
            <a:pPr lvl="1">
              <a:buSzPct val="25000"/>
            </a:pPr>
            <a:r>
              <a:rPr lang="en-US" sz="2400" dirty="0" smtClean="0">
                <a:solidFill>
                  <a:srgbClr val="B2D232"/>
                </a:solidFill>
                <a:latin typeface="HelloAli"/>
                <a:ea typeface="Arial"/>
                <a:cs typeface="HelloAli"/>
                <a:sym typeface="Arial"/>
              </a:rPr>
              <a:t>	the weather.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EF1646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HelloAli"/>
                <a:ea typeface="+mj-ea"/>
                <a:cs typeface="HelloAli"/>
              </a:rPr>
              <a:t>PBIS</a:t>
            </a: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EF1646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HelloAli"/>
              <a:ea typeface="+mj-ea"/>
              <a:cs typeface="HelloAli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1905000"/>
            <a:ext cx="8077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EF1646"/>
              </a:solidFill>
              <a:effectLst/>
              <a:uLnTx/>
              <a:uFillTx/>
              <a:latin typeface="HelloAli"/>
              <a:cs typeface="HelloAl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1905000"/>
            <a:ext cx="655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900" dirty="0" smtClean="0">
                <a:solidFill>
                  <a:srgbClr val="EF1646"/>
                </a:solidFill>
                <a:latin typeface="HelloAli"/>
                <a:cs typeface="HelloAli"/>
              </a:rPr>
              <a:t>Together each class created a set of classroom rules.</a:t>
            </a:r>
          </a:p>
          <a:p>
            <a:pPr>
              <a:buFont typeface="Arial"/>
              <a:buChar char="•"/>
            </a:pPr>
            <a:r>
              <a:rPr lang="en-US" sz="2900" dirty="0" smtClean="0">
                <a:solidFill>
                  <a:srgbClr val="EF1646"/>
                </a:solidFill>
                <a:latin typeface="HelloAli"/>
                <a:cs typeface="HelloAli"/>
              </a:rPr>
              <a:t>We use the 1-2-3 Magic method.</a:t>
            </a:r>
          </a:p>
          <a:p>
            <a:pPr>
              <a:buFont typeface="Arial"/>
              <a:buChar char="•"/>
            </a:pPr>
            <a:r>
              <a:rPr lang="en-US" sz="2900" dirty="0" smtClean="0">
                <a:solidFill>
                  <a:srgbClr val="EF1646"/>
                </a:solidFill>
                <a:latin typeface="HelloAli"/>
                <a:cs typeface="HelloAli"/>
              </a:rPr>
              <a:t>Students can earn eagle eggs and save them for rewards.</a:t>
            </a:r>
          </a:p>
          <a:p>
            <a:pPr>
              <a:buFont typeface="Arial"/>
              <a:buChar char="•"/>
            </a:pPr>
            <a:r>
              <a:rPr lang="en-US" sz="2900" dirty="0" smtClean="0">
                <a:solidFill>
                  <a:srgbClr val="EF1646"/>
                </a:solidFill>
                <a:latin typeface="HelloAli"/>
                <a:cs typeface="HelloAli"/>
              </a:rPr>
              <a:t>There is also a classroom incentive.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HelloAli"/>
                <a:ea typeface="+mj-ea"/>
                <a:cs typeface="HelloAli"/>
              </a:rPr>
              <a:t>Biowax</a:t>
            </a:r>
            <a:r>
              <a:rPr kumimoji="0" lang="en-US" sz="4800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HelloAli"/>
                <a:ea typeface="+mj-ea"/>
                <a:cs typeface="HelloAli"/>
              </a:rPr>
              <a:t>!</a:t>
            </a: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HelloAli"/>
              <a:ea typeface="+mj-ea"/>
              <a:cs typeface="HelloAl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209800"/>
            <a:ext cx="723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000" dirty="0" smtClean="0">
                <a:latin typeface="HelloAli"/>
                <a:cs typeface="HelloAli"/>
              </a:rPr>
              <a:t>Students will research and write a biographical speech about a person who has made a difference in the world.</a:t>
            </a:r>
          </a:p>
          <a:p>
            <a:pPr>
              <a:buFont typeface="Arial"/>
              <a:buChar char="•"/>
            </a:pPr>
            <a:endParaRPr lang="en-US" sz="3000" dirty="0" smtClean="0">
              <a:latin typeface="HelloAli"/>
              <a:cs typeface="HelloAli"/>
            </a:endParaRPr>
          </a:p>
          <a:p>
            <a:pPr>
              <a:buFont typeface="Arial"/>
              <a:buChar char="•"/>
            </a:pPr>
            <a:r>
              <a:rPr lang="en-US" sz="3000" dirty="0" err="1" smtClean="0">
                <a:latin typeface="HelloAli"/>
                <a:cs typeface="HelloAli"/>
              </a:rPr>
              <a:t>Biowax</a:t>
            </a:r>
            <a:r>
              <a:rPr lang="en-US" sz="3000" dirty="0" smtClean="0">
                <a:latin typeface="HelloAli"/>
                <a:cs typeface="HelloAli"/>
              </a:rPr>
              <a:t> will take place in the spring.</a:t>
            </a:r>
            <a:r>
              <a:rPr lang="en-US" sz="3000" dirty="0">
                <a:latin typeface="HelloAli"/>
                <a:cs typeface="HelloAli"/>
              </a:rPr>
              <a:t> </a:t>
            </a:r>
            <a:r>
              <a:rPr lang="en-US" sz="3000" dirty="0" smtClean="0">
                <a:latin typeface="HelloAli"/>
                <a:cs typeface="HelloAli"/>
              </a:rPr>
              <a:t> </a:t>
            </a:r>
            <a:r>
              <a:rPr lang="en-US" sz="3000" dirty="0" smtClean="0">
                <a:latin typeface="HelloAli"/>
                <a:cs typeface="HelloAli"/>
                <a:sym typeface="Wingdings"/>
              </a:rPr>
              <a:t>Be on the lookout for a set date! </a:t>
            </a:r>
            <a:endParaRPr lang="en-US" sz="3000" dirty="0">
              <a:latin typeface="HelloAli"/>
              <a:cs typeface="HelloAl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HelloAli"/>
                <a:ea typeface="+mj-ea"/>
                <a:cs typeface="HelloAli"/>
              </a:rPr>
              <a:t>Biowax</a:t>
            </a:r>
            <a:r>
              <a:rPr kumimoji="0" lang="en-US" sz="4800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HelloAli"/>
                <a:ea typeface="+mj-ea"/>
                <a:cs typeface="HelloAli"/>
              </a:rPr>
              <a:t>!</a:t>
            </a: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HelloAli"/>
              <a:ea typeface="+mj-ea"/>
              <a:cs typeface="HelloAli"/>
            </a:endParaRPr>
          </a:p>
        </p:txBody>
      </p:sp>
      <p:pic>
        <p:nvPicPr>
          <p:cNvPr id="4" name="Picture 3" descr="IMG_198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86426">
            <a:off x="708040" y="1497761"/>
            <a:ext cx="2286000" cy="3048000"/>
          </a:xfrm>
          <a:prstGeom prst="rect">
            <a:avLst/>
          </a:prstGeom>
        </p:spPr>
      </p:pic>
      <p:pic>
        <p:nvPicPr>
          <p:cNvPr id="5" name="Picture 4" descr="IMG_198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1009">
            <a:off x="2617661" y="2340078"/>
            <a:ext cx="2743200" cy="3657600"/>
          </a:xfrm>
          <a:prstGeom prst="rect">
            <a:avLst/>
          </a:prstGeom>
        </p:spPr>
      </p:pic>
      <p:pic>
        <p:nvPicPr>
          <p:cNvPr id="6" name="Picture 5" descr="IMG_197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07734">
            <a:off x="6745389" y="1426661"/>
            <a:ext cx="1986777" cy="2649036"/>
          </a:xfrm>
          <a:prstGeom prst="rect">
            <a:avLst/>
          </a:prstGeom>
        </p:spPr>
      </p:pic>
      <p:pic>
        <p:nvPicPr>
          <p:cNvPr id="7" name="Picture 6" descr="IMG_1980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9689">
            <a:off x="5246055" y="3765673"/>
            <a:ext cx="2647950" cy="2098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HelloAli"/>
                <a:ea typeface="+mj-ea"/>
                <a:cs typeface="HelloAli"/>
              </a:rPr>
              <a:t>School Store!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1981200"/>
            <a:ext cx="6781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200" dirty="0" smtClean="0">
                <a:latin typeface="HelloAli"/>
                <a:cs typeface="HelloAli"/>
              </a:rPr>
              <a:t>During 3rd quarter social studies, students participate in a ‘Money Matters’ unit where they learn about decision making, supply and demand, and creating a budget.</a:t>
            </a:r>
          </a:p>
          <a:p>
            <a:pPr>
              <a:buFont typeface="Arial"/>
              <a:buChar char="•"/>
            </a:pPr>
            <a:endParaRPr lang="en-US" sz="2200" dirty="0" smtClean="0">
              <a:latin typeface="HelloAli"/>
              <a:cs typeface="HelloAli"/>
            </a:endParaRPr>
          </a:p>
          <a:p>
            <a:pPr>
              <a:buFont typeface="Arial"/>
              <a:buChar char="•"/>
            </a:pPr>
            <a:r>
              <a:rPr lang="en-US" sz="2200" dirty="0" smtClean="0">
                <a:latin typeface="HelloAli"/>
                <a:cs typeface="HelloAli"/>
              </a:rPr>
              <a:t>They are then able to apply these skills by creating a team-wide school store. Each class produces different goods and “sells” them to other grades. </a:t>
            </a:r>
            <a:endParaRPr lang="en-US" sz="2200" dirty="0">
              <a:latin typeface="HelloAli"/>
              <a:cs typeface="HelloAl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HelloAli"/>
                <a:ea typeface="+mj-ea"/>
                <a:cs typeface="HelloAli"/>
              </a:rPr>
              <a:t>School Store!</a:t>
            </a: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HelloAli"/>
              <a:ea typeface="+mj-ea"/>
              <a:cs typeface="HelloAli"/>
            </a:endParaRPr>
          </a:p>
        </p:txBody>
      </p:sp>
      <p:pic>
        <p:nvPicPr>
          <p:cNvPr id="8" name="Picture 7" descr="IMG_168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99850">
            <a:off x="754204" y="1934396"/>
            <a:ext cx="2571750" cy="3429000"/>
          </a:xfrm>
          <a:prstGeom prst="rect">
            <a:avLst/>
          </a:prstGeom>
        </p:spPr>
      </p:pic>
      <p:pic>
        <p:nvPicPr>
          <p:cNvPr id="9" name="Picture 8" descr="IMG_169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6399">
            <a:off x="4303872" y="2092930"/>
            <a:ext cx="3810000" cy="2857500"/>
          </a:xfrm>
          <a:prstGeom prst="rect">
            <a:avLst/>
          </a:prstGeom>
        </p:spPr>
      </p:pic>
      <p:pic>
        <p:nvPicPr>
          <p:cNvPr id="10" name="Picture 9" descr="IMG_1685(1)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48884">
            <a:off x="3400859" y="3716240"/>
            <a:ext cx="2895600" cy="217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/>
                <a:cs typeface="HelloAli"/>
              </a:rPr>
              <a:t>Lunch and Snack</a:t>
            </a:r>
            <a:endParaRPr lang="en-US" sz="4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  <a:latin typeface="HelloAli"/>
              <a:cs typeface="HelloAli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981200"/>
            <a:ext cx="7315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loAli"/>
                <a:cs typeface="HelloAli"/>
              </a:rPr>
              <a:t>Students </a:t>
            </a:r>
            <a:r>
              <a:rPr lang="en-US" sz="2500" dirty="0" smtClean="0">
                <a:solidFill>
                  <a:srgbClr val="00B0F0"/>
                </a:solidFill>
                <a:latin typeface="HelloAli"/>
                <a:cs typeface="HelloAli"/>
              </a:rPr>
              <a:t>may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loAli"/>
                <a:cs typeface="HelloAli"/>
              </a:rPr>
              <a:t> bring a </a:t>
            </a:r>
            <a:r>
              <a:rPr kumimoji="0" lang="en-US" sz="25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loAli"/>
                <a:cs typeface="HelloAli"/>
              </a:rPr>
              <a:t>small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loAli"/>
                <a:cs typeface="HelloAli"/>
              </a:rPr>
              <a:t> snack each day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500" noProof="0" dirty="0" smtClean="0">
                <a:solidFill>
                  <a:srgbClr val="00B0F0"/>
                </a:solidFill>
                <a:latin typeface="HelloAli"/>
                <a:cs typeface="HelloAli"/>
              </a:rPr>
              <a:t>Snacks should be healthy, finger </a:t>
            </a:r>
            <a:r>
              <a:rPr lang="en-US" sz="2500" dirty="0" smtClean="0">
                <a:solidFill>
                  <a:srgbClr val="00B0F0"/>
                </a:solidFill>
                <a:latin typeface="HelloAli"/>
                <a:cs typeface="HelloAli"/>
              </a:rPr>
              <a:t>foods that can be eaten within 5 minutes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500" dirty="0" smtClean="0">
                <a:solidFill>
                  <a:srgbClr val="00B0F0"/>
                </a:solidFill>
                <a:latin typeface="HelloAli"/>
                <a:cs typeface="HelloAli"/>
              </a:rPr>
              <a:t>Snacks should be peanut butter/ nut-free due to  many student allergies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500" dirty="0" smtClean="0">
                <a:solidFill>
                  <a:srgbClr val="00B0F0"/>
                </a:solidFill>
                <a:latin typeface="HelloAli"/>
                <a:cs typeface="HelloAli"/>
              </a:rPr>
              <a:t>Examples of appropriate snacks:</a:t>
            </a:r>
          </a:p>
          <a:p>
            <a:pPr lvl="1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00B0F0"/>
                </a:solidFill>
                <a:latin typeface="HelloAli"/>
                <a:cs typeface="HelloAli"/>
              </a:rPr>
              <a:t>Pretzels, goldfish, fruit (pre-cut/peeled), fruit snacks, PLEASE NO DRINK BOXES </a:t>
            </a:r>
            <a:r>
              <a:rPr lang="en-US" sz="2000" dirty="0" smtClean="0">
                <a:solidFill>
                  <a:srgbClr val="00B0F0"/>
                </a:solidFill>
                <a:latin typeface="HelloAli"/>
                <a:cs typeface="HelloAli"/>
                <a:sym typeface="Wingdings"/>
              </a:rPr>
              <a:t></a:t>
            </a:r>
          </a:p>
          <a:p>
            <a:pPr lvl="1">
              <a:spcBef>
                <a:spcPct val="20000"/>
              </a:spcBef>
              <a:defRPr/>
            </a:pPr>
            <a:endParaRPr lang="en-US" sz="2000" dirty="0" smtClean="0">
              <a:solidFill>
                <a:srgbClr val="00B0F0"/>
              </a:solidFill>
              <a:latin typeface="HelloAli"/>
              <a:cs typeface="HelloAli"/>
            </a:endParaRPr>
          </a:p>
          <a:p>
            <a:pPr lvl="1">
              <a:spcBef>
                <a:spcPct val="20000"/>
              </a:spcBef>
              <a:buFont typeface="Arial"/>
              <a:buChar char="•"/>
              <a:defRPr/>
            </a:pPr>
            <a:endParaRPr lang="en-US" sz="2500" dirty="0" smtClean="0">
              <a:solidFill>
                <a:srgbClr val="FFD200"/>
              </a:solidFill>
              <a:latin typeface="HelloAli"/>
              <a:cs typeface="HelloAl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FEEC53"/>
              </a:solidFill>
              <a:effectLst/>
              <a:uLnTx/>
              <a:uFillTx/>
              <a:latin typeface="HelloAli"/>
              <a:cs typeface="HelloAl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/>
                <a:cs typeface="HelloAli"/>
              </a:rPr>
              <a:t>Birthday/Food Policy</a:t>
            </a:r>
            <a:endParaRPr lang="en-US" sz="4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  <a:latin typeface="HelloAli"/>
              <a:cs typeface="HelloAli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981200"/>
            <a:ext cx="7315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B050"/>
                </a:solidFill>
                <a:latin typeface="HelloAli"/>
                <a:cs typeface="HelloAli"/>
              </a:rPr>
              <a:t>No birthday treats or invitations can be sent to school with your child (FRES policy).</a:t>
            </a:r>
          </a:p>
          <a:p>
            <a:endParaRPr lang="en-US" sz="2800" dirty="0" smtClean="0">
              <a:solidFill>
                <a:srgbClr val="00B050"/>
              </a:solidFill>
              <a:latin typeface="HelloAli"/>
              <a:cs typeface="HelloAli"/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B050"/>
                </a:solidFill>
                <a:latin typeface="HelloAli"/>
                <a:cs typeface="HelloAli"/>
              </a:rPr>
              <a:t>All food treats must be “nut free”. </a:t>
            </a:r>
          </a:p>
          <a:p>
            <a:endParaRPr lang="en-US" sz="2800" dirty="0" smtClean="0">
              <a:solidFill>
                <a:srgbClr val="00B050"/>
              </a:solidFill>
              <a:latin typeface="HelloAli"/>
              <a:cs typeface="HelloAli"/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B050"/>
                </a:solidFill>
                <a:latin typeface="HelloAli"/>
                <a:cs typeface="HelloAli"/>
              </a:rPr>
              <a:t>If it is a homemade treat, please be very diligent about the allergies (wheat, peanut, tree nut, dairy). It is highly recommended to bring in store bought products.</a:t>
            </a:r>
          </a:p>
          <a:p>
            <a:pPr lvl="1">
              <a:spcBef>
                <a:spcPct val="20000"/>
              </a:spcBef>
              <a:buFont typeface="Arial"/>
              <a:buChar char="•"/>
              <a:defRPr/>
            </a:pPr>
            <a:endParaRPr lang="en-US" sz="2500" dirty="0" smtClean="0">
              <a:solidFill>
                <a:srgbClr val="FFD200"/>
              </a:solidFill>
              <a:latin typeface="HelloAli"/>
              <a:cs typeface="HelloAl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FEEC53"/>
              </a:solidFill>
              <a:effectLst/>
              <a:uLnTx/>
              <a:uFillTx/>
              <a:latin typeface="HelloAli"/>
              <a:cs typeface="HelloAl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/>
                <a:ea typeface="+mj-ea"/>
                <a:cs typeface="HelloAli"/>
              </a:rPr>
              <a:t>Report Cards</a:t>
            </a: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HelloAli"/>
              <a:ea typeface="+mj-ea"/>
              <a:cs typeface="HelloAli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981200"/>
            <a:ext cx="7315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C210"/>
              </a:solidFill>
              <a:effectLst/>
              <a:uLnTx/>
              <a:uFillTx/>
              <a:latin typeface="HelloAli"/>
              <a:cs typeface="HelloAl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981200"/>
            <a:ext cx="7198329" cy="5139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HelloAli"/>
                <a:cs typeface="HelloAli"/>
              </a:rPr>
              <a:t>This year, students will receive letter grades on their report card.</a:t>
            </a:r>
          </a:p>
          <a:p>
            <a:endParaRPr lang="en-US" sz="2400" dirty="0" smtClean="0">
              <a:solidFill>
                <a:srgbClr val="FF0000"/>
              </a:solidFill>
              <a:latin typeface="HelloAli"/>
              <a:cs typeface="HelloAli"/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HelloAli"/>
                <a:cs typeface="HelloAli"/>
              </a:rPr>
              <a:t>They will continue to receive numbers 1, 2, or 3 for learning behaviors and effort.</a:t>
            </a:r>
          </a:p>
          <a:p>
            <a:endParaRPr lang="en-US" sz="2400" dirty="0" smtClean="0">
              <a:solidFill>
                <a:srgbClr val="FF0000"/>
              </a:solidFill>
              <a:latin typeface="HelloAli"/>
              <a:cs typeface="HelloAli"/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HelloAli"/>
                <a:cs typeface="HelloAli"/>
              </a:rPr>
              <a:t>Grade percentages goes as follows: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HelloAli"/>
                <a:cs typeface="HelloAli"/>
              </a:rPr>
              <a:t>90-100 A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HelloAli"/>
                <a:cs typeface="HelloAli"/>
              </a:rPr>
              <a:t>80-89  B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HelloAli"/>
                <a:cs typeface="HelloAli"/>
              </a:rPr>
              <a:t>70-79  C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HelloAli"/>
                <a:cs typeface="HelloAli"/>
              </a:rPr>
              <a:t>60-69  D</a:t>
            </a:r>
          </a:p>
          <a:p>
            <a:pPr lvl="1">
              <a:buFont typeface="Arial"/>
              <a:buChar char="•"/>
            </a:pPr>
            <a:endParaRPr lang="en-US" sz="2400" dirty="0" smtClean="0">
              <a:solidFill>
                <a:srgbClr val="FFD200"/>
              </a:solidFill>
              <a:latin typeface="HelloAli"/>
              <a:cs typeface="HelloAli"/>
            </a:endParaRPr>
          </a:p>
          <a:p>
            <a:endParaRPr lang="en-US" sz="2000" dirty="0" smtClean="0">
              <a:solidFill>
                <a:srgbClr val="FFD200"/>
              </a:solidFill>
              <a:latin typeface="HelloAli"/>
              <a:cs typeface="HelloAli"/>
            </a:endParaRPr>
          </a:p>
          <a:p>
            <a:endParaRPr lang="en-US" sz="2000" dirty="0">
              <a:solidFill>
                <a:srgbClr val="FFD200"/>
              </a:solidFill>
              <a:latin typeface="HelloAli"/>
              <a:cs typeface="HelloAl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4CBCD7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/>
                <a:ea typeface="+mj-ea"/>
                <a:cs typeface="HelloAli"/>
              </a:rPr>
              <a:t>Homework</a:t>
            </a: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4CBCD7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HelloAli"/>
              <a:ea typeface="+mj-ea"/>
              <a:cs typeface="HelloAli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524000"/>
            <a:ext cx="6934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500" dirty="0" smtClean="0">
              <a:solidFill>
                <a:srgbClr val="4CBCD7"/>
              </a:solidFill>
              <a:latin typeface="HelloAli"/>
              <a:cs typeface="HelloAl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BCD7"/>
                </a:solidFill>
                <a:effectLst/>
                <a:uLnTx/>
                <a:uFillTx/>
                <a:latin typeface="HelloAli"/>
                <a:cs typeface="HelloAli"/>
              </a:rPr>
              <a:t>There will be a homework menu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rgbClr val="4CBCD7"/>
                </a:solidFill>
                <a:effectLst/>
                <a:uLnTx/>
                <a:uFillTx/>
                <a:latin typeface="HelloAli"/>
                <a:cs typeface="HelloAli"/>
              </a:rPr>
              <a:t> given each quarter.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rgbClr val="4CBCD7"/>
                </a:solidFill>
                <a:effectLst/>
                <a:uLnTx/>
                <a:uFillTx/>
                <a:latin typeface="HelloAli"/>
                <a:cs typeface="HelloAli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500" baseline="0" dirty="0" smtClean="0">
                <a:solidFill>
                  <a:srgbClr val="4CBCD7"/>
                </a:solidFill>
                <a:latin typeface="HelloAli"/>
                <a:cs typeface="HelloAli"/>
              </a:rPr>
              <a:t>Spelling</a:t>
            </a:r>
            <a:r>
              <a:rPr lang="en-US" sz="2500" dirty="0" smtClean="0">
                <a:solidFill>
                  <a:srgbClr val="4CBCD7"/>
                </a:solidFill>
                <a:latin typeface="HelloAli"/>
                <a:cs typeface="HelloAli"/>
              </a:rPr>
              <a:t> words will be sent home biweekly.  The words will be glued into your child’s agenda book under the words of the week section.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500" dirty="0" smtClean="0">
                <a:solidFill>
                  <a:srgbClr val="4CBCD7"/>
                </a:solidFill>
                <a:latin typeface="HelloAli"/>
                <a:cs typeface="HelloAli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BCD7"/>
                </a:solidFill>
                <a:effectLst/>
                <a:uLnTx/>
                <a:uFillTx/>
                <a:latin typeface="HelloAli"/>
                <a:cs typeface="HelloAli"/>
              </a:rPr>
              <a:t>Homework should take about 20 minutes.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4CBCD7"/>
              </a:solidFill>
              <a:effectLst/>
              <a:uLnTx/>
              <a:uFillTx/>
              <a:latin typeface="HelloAli"/>
              <a:cs typeface="HelloAl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500" dirty="0" smtClean="0">
                <a:solidFill>
                  <a:srgbClr val="4CBCD7"/>
                </a:solidFill>
                <a:latin typeface="HelloAli"/>
                <a:cs typeface="HelloAli"/>
              </a:rPr>
              <a:t>Homework will be completed in their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500" dirty="0" smtClean="0">
                <a:solidFill>
                  <a:srgbClr val="4CBCD7"/>
                </a:solidFill>
                <a:latin typeface="HelloAli"/>
                <a:cs typeface="HelloAli"/>
              </a:rPr>
              <a:t> homework journal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500" dirty="0" smtClean="0">
              <a:solidFill>
                <a:srgbClr val="4CBCD7"/>
              </a:solidFill>
              <a:latin typeface="HelloAli"/>
              <a:cs typeface="HelloAl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EF164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/>
                <a:cs typeface="HelloAli"/>
              </a:rPr>
              <a:t>Let’s meet the 3</a:t>
            </a:r>
            <a:r>
              <a:rPr lang="en-US" sz="4000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EF164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/>
                <a:cs typeface="HelloAli"/>
              </a:rPr>
              <a:t>rd</a:t>
            </a:r>
            <a:r>
              <a:rPr lang="en-US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EF164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/>
                <a:cs typeface="HelloAli"/>
              </a:rPr>
              <a:t> grade team!</a:t>
            </a:r>
            <a:endParaRPr lang="en-US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EF1646"/>
              </a:solidFill>
              <a:effectLst>
                <a:outerShdw blurRad="50800" algn="tl" rotWithShape="0">
                  <a:srgbClr val="000000"/>
                </a:outerShdw>
              </a:effectLst>
              <a:latin typeface="HelloAli"/>
              <a:cs typeface="HelloAli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33600" y="1752600"/>
            <a:ext cx="65532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3200" dirty="0" smtClean="0">
                <a:solidFill>
                  <a:srgbClr val="EF1646"/>
                </a:solidFill>
                <a:latin typeface="HelloAli"/>
                <a:cs typeface="HelloAli"/>
              </a:rPr>
              <a:t>Kathy </a:t>
            </a:r>
            <a:r>
              <a:rPr lang="en-US" sz="3200" dirty="0" err="1" smtClean="0">
                <a:solidFill>
                  <a:srgbClr val="EF1646"/>
                </a:solidFill>
                <a:latin typeface="HelloAli"/>
                <a:cs typeface="HelloAli"/>
              </a:rPr>
              <a:t>Chrzanowski</a:t>
            </a:r>
            <a:r>
              <a:rPr lang="en-US" sz="3200" dirty="0" smtClean="0">
                <a:solidFill>
                  <a:srgbClr val="EF1646"/>
                </a:solidFill>
                <a:latin typeface="HelloAli"/>
                <a:cs typeface="HelloAli"/>
              </a:rPr>
              <a:t>– Team leader</a:t>
            </a:r>
          </a:p>
          <a:p>
            <a:pPr>
              <a:lnSpc>
                <a:spcPct val="110000"/>
              </a:lnSpc>
            </a:pPr>
            <a:r>
              <a:rPr lang="en-US" sz="3200" dirty="0" smtClean="0">
                <a:solidFill>
                  <a:srgbClr val="EF1646"/>
                </a:solidFill>
                <a:latin typeface="HelloAli"/>
                <a:cs typeface="HelloAli"/>
              </a:rPr>
              <a:t>Joyce Martin- Teacher</a:t>
            </a:r>
          </a:p>
          <a:p>
            <a:pPr>
              <a:lnSpc>
                <a:spcPct val="110000"/>
              </a:lnSpc>
            </a:pPr>
            <a:r>
              <a:rPr lang="en-US" sz="3200" dirty="0" smtClean="0">
                <a:solidFill>
                  <a:srgbClr val="EF1646"/>
                </a:solidFill>
                <a:latin typeface="HelloAli"/>
                <a:cs typeface="HelloAli"/>
              </a:rPr>
              <a:t>Amber Taylor– Teacher</a:t>
            </a:r>
          </a:p>
          <a:p>
            <a:pPr>
              <a:lnSpc>
                <a:spcPct val="110000"/>
              </a:lnSpc>
            </a:pPr>
            <a:r>
              <a:rPr lang="en-US" sz="3200" dirty="0" smtClean="0">
                <a:solidFill>
                  <a:srgbClr val="EF1646"/>
                </a:solidFill>
                <a:latin typeface="HelloAli"/>
                <a:cs typeface="HelloAli"/>
              </a:rPr>
              <a:t>Jim Wright- Teacher</a:t>
            </a:r>
          </a:p>
          <a:p>
            <a:pPr>
              <a:lnSpc>
                <a:spcPct val="110000"/>
              </a:lnSpc>
            </a:pPr>
            <a:r>
              <a:rPr lang="en-US" sz="3200" dirty="0" smtClean="0">
                <a:solidFill>
                  <a:srgbClr val="EF1646"/>
                </a:solidFill>
                <a:latin typeface="HelloAli"/>
                <a:cs typeface="HelloAli"/>
              </a:rPr>
              <a:t>Rachel Winter- Teacher</a:t>
            </a:r>
          </a:p>
          <a:p>
            <a:pPr>
              <a:lnSpc>
                <a:spcPct val="110000"/>
              </a:lnSpc>
            </a:pPr>
            <a:r>
              <a:rPr lang="en-US" sz="3200" dirty="0" smtClean="0">
                <a:solidFill>
                  <a:srgbClr val="EF1646"/>
                </a:solidFill>
                <a:latin typeface="HelloAli"/>
                <a:cs typeface="HelloAli"/>
              </a:rPr>
              <a:t>Barb Warrick- Para-educator</a:t>
            </a:r>
          </a:p>
          <a:p>
            <a:pPr>
              <a:lnSpc>
                <a:spcPct val="110000"/>
              </a:lnSpc>
            </a:pPr>
            <a:endParaRPr lang="en-US" sz="3200" dirty="0" smtClean="0">
              <a:solidFill>
                <a:srgbClr val="EF1646"/>
              </a:solidFill>
              <a:latin typeface="HelloAli"/>
              <a:cs typeface="HelloAli"/>
            </a:endParaRPr>
          </a:p>
          <a:p>
            <a:pPr>
              <a:lnSpc>
                <a:spcPct val="110000"/>
              </a:lnSpc>
            </a:pPr>
            <a:r>
              <a:rPr lang="en-US" sz="3200" dirty="0" smtClean="0">
                <a:solidFill>
                  <a:srgbClr val="EF1646"/>
                </a:solidFill>
                <a:latin typeface="HelloAli"/>
                <a:cs typeface="HelloAli"/>
              </a:rPr>
              <a:t>  </a:t>
            </a:r>
            <a:r>
              <a:rPr lang="en-US" sz="3200" u="sng" dirty="0" smtClean="0">
                <a:solidFill>
                  <a:srgbClr val="EF1646"/>
                </a:solidFill>
                <a:latin typeface="HelloAli"/>
                <a:cs typeface="HelloAli"/>
              </a:rPr>
              <a:t>Resource Teachers </a:t>
            </a:r>
          </a:p>
          <a:p>
            <a:pPr>
              <a:lnSpc>
                <a:spcPct val="110000"/>
              </a:lnSpc>
            </a:pPr>
            <a:r>
              <a:rPr lang="en-US" sz="3200" dirty="0" smtClean="0">
                <a:solidFill>
                  <a:srgbClr val="EF1646"/>
                </a:solidFill>
                <a:latin typeface="HelloAli"/>
                <a:cs typeface="HelloAli"/>
              </a:rPr>
              <a:t>   Kim Clawson – Math Enrichment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solidFill>
                  <a:srgbClr val="EF1646"/>
                </a:solidFill>
                <a:latin typeface="HelloAli"/>
                <a:cs typeface="HelloAli"/>
              </a:rPr>
              <a:t> </a:t>
            </a:r>
            <a:r>
              <a:rPr lang="en-US" sz="3200" dirty="0" smtClean="0">
                <a:solidFill>
                  <a:srgbClr val="EF1646"/>
                </a:solidFill>
                <a:latin typeface="HelloAli"/>
                <a:cs typeface="HelloAli"/>
              </a:rPr>
              <a:t>    </a:t>
            </a:r>
            <a:r>
              <a:rPr lang="en-US" sz="3200" dirty="0" err="1" smtClean="0">
                <a:solidFill>
                  <a:srgbClr val="EF1646"/>
                </a:solidFill>
                <a:latin typeface="HelloAli"/>
                <a:cs typeface="HelloAli"/>
              </a:rPr>
              <a:t>Nikia</a:t>
            </a:r>
            <a:r>
              <a:rPr lang="en-US" sz="3200" dirty="0" smtClean="0">
                <a:solidFill>
                  <a:srgbClr val="EF1646"/>
                </a:solidFill>
                <a:latin typeface="HelloAli"/>
                <a:cs typeface="HelloAli"/>
              </a:rPr>
              <a:t> Darden</a:t>
            </a:r>
            <a:r>
              <a:rPr lang="en-US" sz="3200" dirty="0">
                <a:solidFill>
                  <a:srgbClr val="EF1646"/>
                </a:solidFill>
                <a:latin typeface="HelloAli"/>
                <a:cs typeface="HelloAli"/>
              </a:rPr>
              <a:t> </a:t>
            </a:r>
            <a:r>
              <a:rPr lang="en-US" sz="3200" dirty="0" smtClean="0">
                <a:solidFill>
                  <a:srgbClr val="EF1646"/>
                </a:solidFill>
                <a:latin typeface="HelloAli"/>
                <a:cs typeface="HelloAli"/>
              </a:rPr>
              <a:t>– Reading Specialist</a:t>
            </a:r>
          </a:p>
          <a:p>
            <a:pPr>
              <a:lnSpc>
                <a:spcPct val="110000"/>
              </a:lnSpc>
            </a:pPr>
            <a:r>
              <a:rPr lang="en-US" sz="3200" dirty="0" smtClean="0">
                <a:solidFill>
                  <a:srgbClr val="EF1646"/>
                </a:solidFill>
                <a:latin typeface="HelloAli"/>
                <a:cs typeface="HelloAli"/>
              </a:rPr>
              <a:t>       Estelle </a:t>
            </a:r>
            <a:r>
              <a:rPr lang="en-US" sz="3200" dirty="0" err="1" smtClean="0">
                <a:solidFill>
                  <a:srgbClr val="EF1646"/>
                </a:solidFill>
                <a:latin typeface="HelloAli"/>
                <a:cs typeface="HelloAli"/>
              </a:rPr>
              <a:t>Duberry</a:t>
            </a:r>
            <a:r>
              <a:rPr lang="en-US" sz="3200" dirty="0" smtClean="0">
                <a:solidFill>
                  <a:srgbClr val="EF1646"/>
                </a:solidFill>
                <a:latin typeface="HelloAli"/>
                <a:cs typeface="HelloAli"/>
              </a:rPr>
              <a:t> – ESOL Teacher 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solidFill>
                  <a:srgbClr val="EF1646"/>
                </a:solidFill>
                <a:latin typeface="HelloAli"/>
                <a:cs typeface="HelloAli"/>
              </a:rPr>
              <a:t> </a:t>
            </a:r>
            <a:r>
              <a:rPr lang="en-US" sz="3200" dirty="0" smtClean="0">
                <a:solidFill>
                  <a:srgbClr val="EF1646"/>
                </a:solidFill>
                <a:latin typeface="HelloAli"/>
                <a:cs typeface="HelloAli"/>
              </a:rPr>
              <a:t>        C’mon Walker – Special Education Teacher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solidFill>
                  <a:srgbClr val="EF1646"/>
                </a:solidFill>
                <a:latin typeface="HelloAli"/>
                <a:cs typeface="HelloAli"/>
              </a:rPr>
              <a:t> </a:t>
            </a:r>
            <a:r>
              <a:rPr lang="en-US" sz="3200" dirty="0" smtClean="0">
                <a:solidFill>
                  <a:srgbClr val="EF1646"/>
                </a:solidFill>
                <a:latin typeface="HelloAli"/>
                <a:cs typeface="HelloAli"/>
              </a:rPr>
              <a:t>          Parris Muse – Special Ed. Para-educator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981200"/>
            <a:ext cx="72390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914400"/>
            <a:ext cx="4536141" cy="5318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981200"/>
            <a:ext cx="72390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533400"/>
            <a:ext cx="465246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30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/>
                <a:cs typeface="HelloAli"/>
              </a:rPr>
              <a:t>Field Trips</a:t>
            </a:r>
            <a:endParaRPr lang="en-US" sz="4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HelloAli"/>
              <a:cs typeface="HelloAli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981200"/>
            <a:ext cx="7315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200" dirty="0" smtClean="0">
                <a:solidFill>
                  <a:srgbClr val="7030A0"/>
                </a:solidFill>
                <a:latin typeface="HelloAli"/>
                <a:ea typeface="Trebuchet MS"/>
                <a:cs typeface="HelloAli"/>
                <a:sym typeface="Trebuchet MS"/>
              </a:rPr>
              <a:t>Field trips will be planned for the year and they will be extensions to the curriculum for Science and Social Studies.</a:t>
            </a:r>
            <a:endParaRPr lang="en-US" sz="2500" dirty="0" smtClean="0">
              <a:solidFill>
                <a:srgbClr val="7030A0"/>
              </a:solidFill>
              <a:latin typeface="HelloAli"/>
              <a:ea typeface="Trebuchet MS"/>
              <a:cs typeface="HelloAli"/>
              <a:sym typeface="Trebuchet MS"/>
            </a:endParaRPr>
          </a:p>
          <a:p>
            <a:pPr lvl="0" algn="ctr">
              <a:spcBef>
                <a:spcPct val="20000"/>
              </a:spcBef>
              <a:defRPr/>
            </a:pPr>
            <a:endParaRPr lang="en-US" sz="2500" dirty="0" smtClean="0">
              <a:solidFill>
                <a:srgbClr val="7030A0"/>
              </a:solidFill>
              <a:latin typeface="HelloAli"/>
              <a:ea typeface="Trebuchet MS"/>
              <a:cs typeface="HelloAli"/>
              <a:sym typeface="Trebuchet MS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sz="2500" dirty="0" smtClean="0">
                <a:solidFill>
                  <a:srgbClr val="7030A0"/>
                </a:solidFill>
                <a:latin typeface="HelloAli"/>
                <a:ea typeface="Trebuchet MS"/>
                <a:cs typeface="HelloAli"/>
                <a:sym typeface="Trebuchet MS"/>
              </a:rPr>
              <a:t>At this time, we plan on taking our first field trip to the Maryland Science Center.</a:t>
            </a:r>
            <a:endParaRPr lang="en-US" sz="3200" dirty="0" smtClean="0">
              <a:solidFill>
                <a:srgbClr val="7030A0"/>
              </a:solidFill>
              <a:latin typeface="HelloAli"/>
              <a:cs typeface="HelloAl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0D505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/>
                <a:ea typeface="+mj-ea"/>
                <a:cs typeface="HelloAli"/>
              </a:rPr>
              <a:t>Donations</a:t>
            </a: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50D505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HelloAli"/>
              <a:ea typeface="+mj-ea"/>
              <a:cs typeface="HelloAli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981200"/>
            <a:ext cx="7315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C210"/>
              </a:solidFill>
              <a:effectLst/>
              <a:uLnTx/>
              <a:uFillTx/>
              <a:latin typeface="HelloAli"/>
              <a:cs typeface="HelloAl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981200"/>
            <a:ext cx="7198329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00E707"/>
                </a:solidFill>
                <a:latin typeface="HelloAli"/>
                <a:cs typeface="HelloAli"/>
              </a:rPr>
              <a:t>We would greatly appreciate donations of the following items:	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 smtClean="0">
                <a:solidFill>
                  <a:srgbClr val="00E707"/>
                </a:solidFill>
                <a:latin typeface="HelloAli"/>
                <a:cs typeface="HelloAli"/>
              </a:rPr>
              <a:t>Glue sticks!!!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 smtClean="0">
                <a:solidFill>
                  <a:srgbClr val="00E707"/>
                </a:solidFill>
                <a:latin typeface="HelloAli"/>
                <a:cs typeface="HelloAli"/>
              </a:rPr>
              <a:t>Tissues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 smtClean="0">
                <a:solidFill>
                  <a:srgbClr val="00E707"/>
                </a:solidFill>
                <a:latin typeface="HelloAli"/>
                <a:cs typeface="HelloAli"/>
              </a:rPr>
              <a:t>Plastic bags (any size)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 smtClean="0">
                <a:solidFill>
                  <a:srgbClr val="00E707"/>
                </a:solidFill>
                <a:latin typeface="HelloAli"/>
                <a:cs typeface="HelloAli"/>
              </a:rPr>
              <a:t>Hand soap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 smtClean="0">
                <a:solidFill>
                  <a:srgbClr val="00E707"/>
                </a:solidFill>
                <a:latin typeface="HelloAli"/>
                <a:cs typeface="HelloAli"/>
              </a:rPr>
              <a:t>Black dry erase whiteboard markers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EF164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/>
                <a:ea typeface="+mj-ea"/>
                <a:cs typeface="HelloAli"/>
              </a:rPr>
              <a:t>How Can I Support My Child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EF164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/>
                <a:ea typeface="+mj-ea"/>
                <a:cs typeface="HelloAli"/>
              </a:rPr>
              <a:t>at Home?</a:t>
            </a: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EF1646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HelloAli"/>
              <a:ea typeface="+mj-ea"/>
              <a:cs typeface="HelloAli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2133600"/>
            <a:ext cx="72390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282575" lvl="0" indent="-282575" algn="ctr">
              <a:buClr>
                <a:srgbClr val="0B1723"/>
              </a:buClr>
              <a:buSzPct val="25000"/>
              <a:buFont typeface="Arial"/>
              <a:buChar char="•"/>
            </a:pPr>
            <a:r>
              <a:rPr lang="en-US" sz="2900" u="sng" dirty="0">
                <a:hlinkClick r:id="rId3"/>
              </a:rPr>
              <a:t>www.hcpss.org</a:t>
            </a:r>
            <a:r>
              <a:rPr lang="en-US" sz="2900" dirty="0"/>
              <a:t> </a:t>
            </a:r>
            <a:endParaRPr lang="en-US" sz="2500" dirty="0" smtClean="0">
              <a:latin typeface="HelloAli"/>
              <a:ea typeface="Trebuchet MS"/>
              <a:cs typeface="HelloAli"/>
              <a:sym typeface="Trebuchet MS"/>
            </a:endParaRPr>
          </a:p>
          <a:p>
            <a:pPr marL="282575" lvl="0" indent="-282575">
              <a:spcBef>
                <a:spcPts val="2000"/>
              </a:spcBef>
              <a:buClr>
                <a:srgbClr val="0B1723"/>
              </a:buClr>
              <a:buSzPct val="100000"/>
              <a:buFont typeface="Arial"/>
              <a:buChar char="•"/>
            </a:pPr>
            <a:r>
              <a:rPr lang="en-US" sz="2500" dirty="0" smtClean="0">
                <a:solidFill>
                  <a:srgbClr val="EF1646"/>
                </a:solidFill>
                <a:latin typeface="HelloAli"/>
                <a:ea typeface="Trebuchet MS"/>
                <a:cs typeface="HelloAli"/>
                <a:sym typeface="Trebuchet MS"/>
              </a:rPr>
              <a:t>More information about Howard County’s Math Curriculum</a:t>
            </a:r>
          </a:p>
          <a:p>
            <a:pPr marL="282575" lvl="0" indent="-282575">
              <a:spcBef>
                <a:spcPts val="2000"/>
              </a:spcBef>
              <a:buClr>
                <a:srgbClr val="0B1723"/>
              </a:buClr>
              <a:buSzPct val="100000"/>
              <a:buFont typeface="Arial"/>
              <a:buChar char="•"/>
            </a:pPr>
            <a:r>
              <a:rPr lang="en-US" sz="2500" dirty="0" smtClean="0">
                <a:solidFill>
                  <a:srgbClr val="EF1646"/>
                </a:solidFill>
                <a:latin typeface="HelloAli"/>
                <a:ea typeface="Trebuchet MS"/>
                <a:cs typeface="HelloAli"/>
                <a:sym typeface="Trebuchet MS"/>
              </a:rPr>
              <a:t>Specific grade level standards</a:t>
            </a:r>
          </a:p>
          <a:p>
            <a:pPr marL="282575" lvl="0" indent="-282575">
              <a:spcBef>
                <a:spcPts val="2000"/>
              </a:spcBef>
              <a:buClr>
                <a:srgbClr val="0B1723"/>
              </a:buClr>
              <a:buSzPct val="100000"/>
              <a:buFont typeface="Arial"/>
              <a:buChar char="•"/>
            </a:pPr>
            <a:r>
              <a:rPr lang="en-US" sz="2500" dirty="0" smtClean="0">
                <a:solidFill>
                  <a:srgbClr val="EF1646"/>
                </a:solidFill>
                <a:latin typeface="HelloAli"/>
                <a:ea typeface="Trebuchet MS"/>
                <a:cs typeface="HelloAli"/>
                <a:sym typeface="Trebuchet MS"/>
              </a:rPr>
              <a:t>Optional activities you can do at home to support your child.</a:t>
            </a:r>
          </a:p>
          <a:p>
            <a:pPr marL="282575" lvl="0" indent="-282575">
              <a:spcBef>
                <a:spcPts val="2000"/>
              </a:spcBef>
              <a:buClr>
                <a:srgbClr val="0B1723"/>
              </a:buClr>
              <a:buSzPct val="100000"/>
              <a:buFont typeface="Arial"/>
              <a:buChar char="•"/>
            </a:pPr>
            <a:r>
              <a:rPr lang="en-US" sz="2500" dirty="0" smtClean="0">
                <a:solidFill>
                  <a:srgbClr val="EF1646"/>
                </a:solidFill>
                <a:latin typeface="HelloAli"/>
                <a:ea typeface="Trebuchet MS"/>
                <a:cs typeface="HelloAli"/>
                <a:sym typeface="Trebuchet MS"/>
              </a:rPr>
              <a:t>Specific information about curriculum standards can be found: </a:t>
            </a:r>
            <a:r>
              <a:rPr lang="en-US" sz="2500" dirty="0" smtClean="0">
                <a:solidFill>
                  <a:srgbClr val="EF1646"/>
                </a:solidFill>
                <a:latin typeface="HelloAli"/>
                <a:ea typeface="Trebuchet MS"/>
                <a:cs typeface="HelloAli"/>
                <a:sym typeface="Trebuchet MS"/>
                <a:hlinkClick r:id="rId4"/>
              </a:rPr>
              <a:t>http</a:t>
            </a:r>
            <a:r>
              <a:rPr lang="en-US" sz="2500" dirty="0">
                <a:solidFill>
                  <a:srgbClr val="EF1646"/>
                </a:solidFill>
                <a:latin typeface="HelloAli"/>
                <a:ea typeface="Trebuchet MS"/>
                <a:cs typeface="HelloAli"/>
                <a:sym typeface="Trebuchet MS"/>
                <a:hlinkClick r:id="rId4"/>
              </a:rPr>
              <a:t>://www.hcpss.org/academics/what-your-child-will-learn-guides</a:t>
            </a:r>
            <a:r>
              <a:rPr lang="en-US" sz="2500" dirty="0" smtClean="0">
                <a:solidFill>
                  <a:srgbClr val="EF1646"/>
                </a:solidFill>
                <a:latin typeface="HelloAli"/>
                <a:ea typeface="Trebuchet MS"/>
                <a:cs typeface="HelloAli"/>
                <a:sym typeface="Trebuchet MS"/>
                <a:hlinkClick r:id="rId4"/>
              </a:rPr>
              <a:t>/</a:t>
            </a:r>
            <a:endParaRPr lang="en-US" sz="2500" dirty="0" smtClean="0">
              <a:solidFill>
                <a:srgbClr val="EF1646"/>
              </a:solidFill>
              <a:latin typeface="HelloAli"/>
              <a:ea typeface="Trebuchet MS"/>
              <a:cs typeface="HelloAli"/>
              <a:sym typeface="Trebuchet MS"/>
            </a:endParaRPr>
          </a:p>
          <a:p>
            <a:pPr marL="282575" lvl="0" indent="-282575">
              <a:spcBef>
                <a:spcPts val="2000"/>
              </a:spcBef>
              <a:buClr>
                <a:srgbClr val="0B1723"/>
              </a:buClr>
              <a:buSzPct val="100000"/>
              <a:buFont typeface="Arial"/>
              <a:buChar char="•"/>
            </a:pPr>
            <a:endParaRPr lang="en-US" sz="2500" dirty="0" smtClean="0">
              <a:solidFill>
                <a:srgbClr val="EF1646"/>
              </a:solidFill>
              <a:latin typeface="HelloAli"/>
              <a:ea typeface="Trebuchet MS"/>
              <a:cs typeface="HelloAli"/>
              <a:sym typeface="Trebuchet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/>
                <a:ea typeface="+mj-ea"/>
                <a:cs typeface="HelloAli"/>
              </a:rPr>
              <a:t>Attendance, Early Dismissal</a:t>
            </a:r>
            <a:endParaRPr kumimoji="0" lang="en-US" sz="36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HelloAli"/>
              <a:ea typeface="+mj-ea"/>
              <a:cs typeface="HelloAli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2133600"/>
            <a:ext cx="5410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82575" lvl="0" indent="-282575">
              <a:spcBef>
                <a:spcPts val="2000"/>
              </a:spcBef>
              <a:buClr>
                <a:srgbClr val="0B1723"/>
              </a:buClr>
              <a:buSzPct val="100000"/>
              <a:buFont typeface="Arial"/>
              <a:buChar char="•"/>
            </a:pPr>
            <a:r>
              <a:rPr lang="en-US" sz="2500" dirty="0" smtClean="0">
                <a:solidFill>
                  <a:srgbClr val="0070C0"/>
                </a:solidFill>
                <a:latin typeface="HelloAli"/>
                <a:ea typeface="Trebuchet MS"/>
                <a:cs typeface="HelloAli"/>
                <a:sym typeface="Trebuchet MS"/>
              </a:rPr>
              <a:t>Students are expected to be punctual everyday.  The late bell rings at 9:15.  </a:t>
            </a:r>
          </a:p>
          <a:p>
            <a:pPr marL="282575" lvl="0" indent="-282575">
              <a:spcBef>
                <a:spcPts val="2000"/>
              </a:spcBef>
              <a:buClr>
                <a:srgbClr val="0B1723"/>
              </a:buClr>
              <a:buSzPct val="100000"/>
              <a:buFont typeface="Arial"/>
              <a:buChar char="•"/>
            </a:pPr>
            <a:r>
              <a:rPr lang="en-US" sz="2500" dirty="0" smtClean="0">
                <a:solidFill>
                  <a:srgbClr val="0070C0"/>
                </a:solidFill>
                <a:latin typeface="HelloAli"/>
                <a:ea typeface="Trebuchet MS"/>
                <a:cs typeface="HelloAli"/>
                <a:sym typeface="Trebuchet MS"/>
              </a:rPr>
              <a:t>Students should be in their seats ready for learning. </a:t>
            </a:r>
          </a:p>
          <a:p>
            <a:pPr marL="282575" lvl="0" indent="-282575">
              <a:spcBef>
                <a:spcPts val="2000"/>
              </a:spcBef>
              <a:buClr>
                <a:srgbClr val="0B1723"/>
              </a:buClr>
              <a:buSzPct val="100000"/>
              <a:buFont typeface="Arial"/>
              <a:buChar char="•"/>
            </a:pPr>
            <a:r>
              <a:rPr lang="en-US" sz="2500" dirty="0" smtClean="0">
                <a:solidFill>
                  <a:srgbClr val="0070C0"/>
                </a:solidFill>
                <a:latin typeface="HelloAli"/>
                <a:ea typeface="Trebuchet MS"/>
                <a:cs typeface="HelloAli"/>
                <a:sym typeface="Trebuchet MS"/>
              </a:rPr>
              <a:t>If your child is absent, please send in a note or an email.  </a:t>
            </a:r>
          </a:p>
          <a:p>
            <a:pPr marL="282575" lvl="0" indent="-282575">
              <a:spcBef>
                <a:spcPts val="2000"/>
              </a:spcBef>
              <a:buClr>
                <a:srgbClr val="0B1723"/>
              </a:buClr>
              <a:buSzPct val="100000"/>
              <a:buFont typeface="Arial"/>
              <a:buChar char="•"/>
            </a:pPr>
            <a:r>
              <a:rPr lang="en-US" sz="2500" dirty="0" smtClean="0">
                <a:solidFill>
                  <a:srgbClr val="0070C0"/>
                </a:solidFill>
                <a:latin typeface="HelloAli"/>
                <a:ea typeface="Trebuchet MS"/>
                <a:cs typeface="HelloAli"/>
                <a:sym typeface="Trebuchet MS"/>
              </a:rPr>
              <a:t>If your child requires early dismissal from school, please plan to pick up your child before 3:15.</a:t>
            </a:r>
          </a:p>
          <a:p>
            <a:pPr marL="282575" lvl="0" indent="-282575">
              <a:spcBef>
                <a:spcPts val="2000"/>
              </a:spcBef>
              <a:buClr>
                <a:srgbClr val="0B1723"/>
              </a:buClr>
              <a:buSzPct val="100000"/>
              <a:buFont typeface="Arial"/>
              <a:buChar char="•"/>
            </a:pPr>
            <a:endParaRPr lang="en-US" sz="2500" dirty="0" smtClean="0">
              <a:solidFill>
                <a:srgbClr val="EF1646"/>
              </a:solidFill>
              <a:latin typeface="HelloAli"/>
              <a:ea typeface="Trebuchet MS"/>
              <a:cs typeface="HelloAli"/>
              <a:sym typeface="Trebuchet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051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549A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/>
                <a:ea typeface="+mj-ea"/>
                <a:cs typeface="HelloAli"/>
              </a:rPr>
              <a:t>Emergency Contact Info</a:t>
            </a:r>
            <a:endParaRPr kumimoji="0" lang="en-US" sz="36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549A2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HelloAli"/>
              <a:ea typeface="+mj-ea"/>
              <a:cs typeface="HelloAli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2133600"/>
            <a:ext cx="5410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82575" lvl="0" indent="-282575">
              <a:spcBef>
                <a:spcPts val="2000"/>
              </a:spcBef>
              <a:buClr>
                <a:srgbClr val="0B1723"/>
              </a:buClr>
              <a:buSzPct val="100000"/>
              <a:buFont typeface="Arial"/>
              <a:buChar char="•"/>
            </a:pPr>
            <a:r>
              <a:rPr lang="en-US" sz="2500" dirty="0" smtClean="0">
                <a:solidFill>
                  <a:schemeClr val="accent4"/>
                </a:solidFill>
                <a:latin typeface="HelloAli"/>
                <a:ea typeface="Trebuchet MS"/>
                <a:cs typeface="HelloAli"/>
                <a:sym typeface="Trebuchet MS"/>
              </a:rPr>
              <a:t>Please update your child’s emergency information by going to:  </a:t>
            </a:r>
            <a:r>
              <a:rPr lang="en-US" sz="2500" dirty="0" smtClean="0">
                <a:solidFill>
                  <a:schemeClr val="accent4"/>
                </a:solidFill>
                <a:latin typeface="HelloAli"/>
                <a:ea typeface="Trebuchet MS"/>
                <a:cs typeface="HelloAli"/>
                <a:sym typeface="Trebuchet MS"/>
                <a:hlinkClick r:id="rId3"/>
              </a:rPr>
              <a:t>www.hcpss.org/connect</a:t>
            </a:r>
          </a:p>
          <a:p>
            <a:pPr marL="282575" lvl="0" indent="-282575">
              <a:spcBef>
                <a:spcPts val="2000"/>
              </a:spcBef>
              <a:buClr>
                <a:srgbClr val="0B1723"/>
              </a:buClr>
              <a:buSzPct val="100000"/>
              <a:buFont typeface="Arial"/>
              <a:buChar char="•"/>
            </a:pPr>
            <a:r>
              <a:rPr lang="en-US" sz="2500" dirty="0" smtClean="0">
                <a:solidFill>
                  <a:schemeClr val="accent4"/>
                </a:solidFill>
                <a:latin typeface="HelloAli"/>
                <a:ea typeface="Trebuchet MS"/>
                <a:cs typeface="HelloAli"/>
                <a:sym typeface="Trebuchet MS"/>
              </a:rPr>
              <a:t>Click on: </a:t>
            </a:r>
            <a:r>
              <a:rPr lang="en-US" sz="2500" dirty="0" err="1">
                <a:solidFill>
                  <a:schemeClr val="accent4"/>
                </a:solidFill>
                <a:latin typeface="HelloAli"/>
                <a:ea typeface="Trebuchet MS"/>
                <a:cs typeface="HelloAli"/>
                <a:sym typeface="Trebuchet MS"/>
              </a:rPr>
              <a:t>H</a:t>
            </a:r>
            <a:r>
              <a:rPr lang="en-US" sz="2500" dirty="0" err="1" smtClean="0">
                <a:solidFill>
                  <a:schemeClr val="accent4"/>
                </a:solidFill>
                <a:latin typeface="HelloAli"/>
                <a:ea typeface="Trebuchet MS"/>
                <a:cs typeface="HelloAli"/>
                <a:sym typeface="Trebuchet MS"/>
              </a:rPr>
              <a:t>cpss</a:t>
            </a:r>
            <a:r>
              <a:rPr lang="en-US" sz="2500" dirty="0" smtClean="0">
                <a:solidFill>
                  <a:schemeClr val="accent4"/>
                </a:solidFill>
                <a:latin typeface="HelloAli"/>
                <a:ea typeface="Trebuchet MS"/>
                <a:cs typeface="HelloAli"/>
                <a:sym typeface="Trebuchet MS"/>
              </a:rPr>
              <a:t> Connect </a:t>
            </a:r>
            <a:r>
              <a:rPr lang="en-US" sz="2500" dirty="0">
                <a:solidFill>
                  <a:schemeClr val="accent4"/>
                </a:solidFill>
                <a:latin typeface="HelloAli"/>
                <a:ea typeface="Trebuchet MS"/>
                <a:cs typeface="HelloAli"/>
                <a:sym typeface="Trebuchet MS"/>
              </a:rPr>
              <a:t>L</a:t>
            </a:r>
            <a:r>
              <a:rPr lang="en-US" sz="2500" dirty="0" smtClean="0">
                <a:solidFill>
                  <a:schemeClr val="accent4"/>
                </a:solidFill>
                <a:latin typeface="HelloAli"/>
                <a:ea typeface="Trebuchet MS"/>
                <a:cs typeface="HelloAli"/>
                <a:sym typeface="Trebuchet MS"/>
              </a:rPr>
              <a:t>ogin</a:t>
            </a:r>
          </a:p>
          <a:p>
            <a:pPr marL="282575" lvl="0" indent="-282575">
              <a:spcBef>
                <a:spcPts val="2000"/>
              </a:spcBef>
              <a:buClr>
                <a:srgbClr val="0B1723"/>
              </a:buClr>
              <a:buSzPct val="100000"/>
              <a:buFont typeface="Arial"/>
              <a:buChar char="•"/>
            </a:pPr>
            <a:r>
              <a:rPr lang="en-US" sz="2500" dirty="0" smtClean="0">
                <a:solidFill>
                  <a:schemeClr val="accent4"/>
                </a:solidFill>
                <a:latin typeface="HelloAli"/>
                <a:ea typeface="Trebuchet MS"/>
                <a:cs typeface="HelloAli"/>
                <a:sym typeface="Trebuchet MS"/>
              </a:rPr>
              <a:t>If you have an account enter your email and it will take you to your child’s information.  </a:t>
            </a:r>
          </a:p>
          <a:p>
            <a:pPr marL="282575" lvl="0" indent="-282575">
              <a:spcBef>
                <a:spcPts val="2000"/>
              </a:spcBef>
              <a:buClr>
                <a:srgbClr val="0B1723"/>
              </a:buClr>
              <a:buSzPct val="100000"/>
              <a:buFont typeface="Arial"/>
              <a:buChar char="•"/>
            </a:pPr>
            <a:r>
              <a:rPr lang="en-US" sz="2500" dirty="0" smtClean="0">
                <a:solidFill>
                  <a:schemeClr val="accent4"/>
                </a:solidFill>
                <a:latin typeface="HelloAli"/>
                <a:ea typeface="Trebuchet MS"/>
                <a:cs typeface="HelloAli"/>
                <a:sym typeface="Trebuchet MS"/>
              </a:rPr>
              <a:t>If you do not have an account, you have to activate an account.</a:t>
            </a:r>
          </a:p>
          <a:p>
            <a:pPr marL="282575" lvl="0" indent="-282575">
              <a:spcBef>
                <a:spcPts val="2000"/>
              </a:spcBef>
              <a:buClr>
                <a:srgbClr val="0B1723"/>
              </a:buClr>
              <a:buSzPct val="100000"/>
              <a:buFont typeface="Arial"/>
              <a:buChar char="•"/>
            </a:pPr>
            <a:endParaRPr lang="en-US" sz="2500" dirty="0" smtClean="0">
              <a:solidFill>
                <a:srgbClr val="EF1646"/>
              </a:solidFill>
              <a:latin typeface="HelloAli"/>
              <a:ea typeface="Trebuchet MS"/>
              <a:cs typeface="HelloAli"/>
              <a:sym typeface="Trebuchet MS"/>
            </a:endParaRPr>
          </a:p>
          <a:p>
            <a:pPr marL="282575" lvl="0" indent="-282575">
              <a:spcBef>
                <a:spcPts val="2000"/>
              </a:spcBef>
              <a:buClr>
                <a:srgbClr val="0B1723"/>
              </a:buClr>
              <a:buSzPct val="100000"/>
              <a:buFont typeface="Arial"/>
              <a:buChar char="•"/>
            </a:pPr>
            <a:endParaRPr lang="en-US" sz="2500" dirty="0" smtClean="0">
              <a:solidFill>
                <a:srgbClr val="EF1646"/>
              </a:solidFill>
              <a:latin typeface="HelloAli"/>
              <a:ea typeface="Trebuchet MS"/>
              <a:cs typeface="HelloAli"/>
              <a:sym typeface="Trebuchet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677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/>
                <a:ea typeface="+mj-ea"/>
                <a:cs typeface="HelloAli"/>
              </a:rPr>
              <a:t>Parent Volunteers</a:t>
            </a:r>
            <a:endParaRPr kumimoji="0" lang="en-US" sz="36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HelloAli"/>
              <a:ea typeface="+mj-ea"/>
              <a:cs typeface="HelloAli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2133600"/>
            <a:ext cx="5410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2575" lvl="0" indent="-282575">
              <a:spcBef>
                <a:spcPts val="2000"/>
              </a:spcBef>
              <a:buClr>
                <a:srgbClr val="0B1723"/>
              </a:buClr>
              <a:buSzPct val="100000"/>
              <a:buFont typeface="Arial"/>
              <a:buChar char="•"/>
            </a:pPr>
            <a:r>
              <a:rPr lang="en-US" sz="2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loAli"/>
                <a:ea typeface="Trebuchet MS"/>
                <a:cs typeface="HelloAli"/>
                <a:sym typeface="Trebuchet MS"/>
              </a:rPr>
              <a:t>In order to volunteer in our school or chaperone on a field trip you MUST complete a volunteer training session.  </a:t>
            </a:r>
          </a:p>
          <a:p>
            <a:pPr marL="282575" lvl="0" indent="-282575">
              <a:spcBef>
                <a:spcPts val="2000"/>
              </a:spcBef>
              <a:buClr>
                <a:srgbClr val="0B1723"/>
              </a:buClr>
              <a:buSzPct val="100000"/>
              <a:buFont typeface="Arial"/>
              <a:buChar char="•"/>
            </a:pPr>
            <a:r>
              <a:rPr lang="en-US" sz="2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loAli"/>
                <a:ea typeface="Trebuchet MS"/>
                <a:cs typeface="HelloAli"/>
                <a:sym typeface="Trebuchet MS"/>
              </a:rPr>
              <a:t>Please go to the </a:t>
            </a:r>
            <a:r>
              <a:rPr lang="en-US" sz="2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loAli"/>
                <a:ea typeface="Trebuchet MS"/>
                <a:cs typeface="HelloAli"/>
                <a:sym typeface="Trebuchet MS"/>
                <a:hlinkClick r:id="rId3"/>
              </a:rPr>
              <a:t>www.fres.hcpss.org</a:t>
            </a:r>
            <a:r>
              <a:rPr lang="en-US" sz="2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loAli"/>
                <a:ea typeface="Trebuchet MS"/>
                <a:cs typeface="HelloAli"/>
                <a:sym typeface="Trebuchet MS"/>
              </a:rPr>
              <a:t> website and click on the Parent Volunteer Information.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740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/>
                <a:ea typeface="+mj-ea"/>
                <a:cs typeface="HelloAli"/>
              </a:rPr>
              <a:t>Helpful Reminders</a:t>
            </a:r>
            <a:endParaRPr kumimoji="0" lang="en-US" sz="36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HelloAli"/>
              <a:ea typeface="+mj-ea"/>
              <a:cs typeface="HelloAli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905000"/>
            <a:ext cx="5486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282575" lvl="0" indent="-282575">
              <a:spcBef>
                <a:spcPts val="2000"/>
              </a:spcBef>
              <a:buClr>
                <a:srgbClr val="0B1723"/>
              </a:buClr>
              <a:buSzPct val="100000"/>
              <a:buFont typeface="Arial"/>
              <a:buChar char="•"/>
            </a:pPr>
            <a:r>
              <a:rPr lang="en-US" sz="2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loAli"/>
                <a:ea typeface="Trebuchet MS"/>
                <a:cs typeface="HelloAli"/>
                <a:sym typeface="Trebuchet MS"/>
              </a:rPr>
              <a:t>Label all coats, backpacks, lunchboxes-anything you would want returned if it is misplaced.</a:t>
            </a:r>
          </a:p>
          <a:p>
            <a:pPr marL="282575" lvl="0" indent="-282575">
              <a:spcBef>
                <a:spcPts val="2000"/>
              </a:spcBef>
              <a:buClr>
                <a:srgbClr val="0B1723"/>
              </a:buClr>
              <a:buSzPct val="100000"/>
              <a:buFont typeface="Arial"/>
              <a:buChar char="•"/>
            </a:pPr>
            <a:r>
              <a:rPr lang="en-US" sz="2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loAli"/>
                <a:ea typeface="Trebuchet MS"/>
                <a:cs typeface="HelloAli"/>
                <a:sym typeface="Trebuchet MS"/>
              </a:rPr>
              <a:t>Please check your child’s Take Home Folder each night.  Look for FRES papers on Thursday.</a:t>
            </a:r>
          </a:p>
          <a:p>
            <a:pPr marL="282575" lvl="0" indent="-282575">
              <a:spcBef>
                <a:spcPts val="2000"/>
              </a:spcBef>
              <a:buClr>
                <a:srgbClr val="0B1723"/>
              </a:buClr>
              <a:buSzPct val="100000"/>
              <a:buFont typeface="Arial"/>
              <a:buChar char="•"/>
            </a:pPr>
            <a:r>
              <a:rPr lang="en-US" sz="2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loAli"/>
                <a:ea typeface="Trebuchet MS"/>
                <a:cs typeface="HelloAli"/>
                <a:sym typeface="Trebuchet MS"/>
              </a:rPr>
              <a:t>Please sign your child’s agenda book each night.</a:t>
            </a:r>
          </a:p>
          <a:p>
            <a:pPr marL="282575" lvl="0" indent="-282575">
              <a:spcBef>
                <a:spcPts val="2000"/>
              </a:spcBef>
              <a:buClr>
                <a:srgbClr val="0B1723"/>
              </a:buClr>
              <a:buSzPct val="100000"/>
              <a:buFont typeface="Arial"/>
              <a:buChar char="•"/>
            </a:pPr>
            <a:r>
              <a:rPr lang="en-US" sz="2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loAli"/>
                <a:ea typeface="Trebuchet MS"/>
                <a:cs typeface="HelloAli"/>
                <a:sym typeface="Trebuchet MS"/>
              </a:rPr>
              <a:t>Remember to check your child’s lunch account to ensure there are sufficient funds.</a:t>
            </a:r>
          </a:p>
          <a:p>
            <a:pPr marL="282575" lvl="0" indent="-282575">
              <a:spcBef>
                <a:spcPts val="2000"/>
              </a:spcBef>
              <a:buClr>
                <a:srgbClr val="0B1723"/>
              </a:buClr>
              <a:buSzPct val="100000"/>
              <a:buFont typeface="Arial"/>
              <a:buChar char="•"/>
            </a:pPr>
            <a:r>
              <a:rPr lang="en-US" sz="2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loAli"/>
                <a:ea typeface="Trebuchet MS"/>
                <a:cs typeface="HelloAli"/>
                <a:sym typeface="Trebuchet MS"/>
              </a:rPr>
              <a:t>Open communication is always best.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589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EF164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/>
                <a:ea typeface="+mj-ea"/>
                <a:cs typeface="HelloAli"/>
              </a:rPr>
              <a:t>Communication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905000"/>
            <a:ext cx="7315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282575" lvl="0" indent="-282575">
              <a:buClr>
                <a:srgbClr val="0B1723"/>
              </a:buClr>
              <a:buSzPct val="25000"/>
              <a:buFont typeface="Arial"/>
              <a:buChar char="•"/>
            </a:pPr>
            <a:r>
              <a:rPr lang="en-US" sz="2500" dirty="0" smtClean="0">
                <a:solidFill>
                  <a:srgbClr val="EF1646"/>
                </a:solidFill>
                <a:latin typeface="HelloAli"/>
                <a:ea typeface="Trebuchet MS"/>
                <a:cs typeface="HelloAli"/>
                <a:sym typeface="Trebuchet MS"/>
                <a:hlinkClick r:id="rId3"/>
              </a:rPr>
              <a:t>joyce_martin@hcpss.org</a:t>
            </a:r>
            <a:endParaRPr lang="en-US" sz="2500" dirty="0" smtClean="0">
              <a:solidFill>
                <a:srgbClr val="EF1646"/>
              </a:solidFill>
              <a:latin typeface="HelloAli"/>
              <a:ea typeface="Trebuchet MS"/>
              <a:cs typeface="HelloAli"/>
              <a:sym typeface="Trebuchet MS"/>
            </a:endParaRPr>
          </a:p>
          <a:p>
            <a:pPr marL="282575" lvl="0" indent="-282575">
              <a:buClr>
                <a:srgbClr val="0B1723"/>
              </a:buClr>
              <a:buSzPct val="25000"/>
              <a:buFont typeface="Arial"/>
              <a:buChar char="•"/>
            </a:pPr>
            <a:endParaRPr lang="en-US" sz="2500" dirty="0">
              <a:solidFill>
                <a:srgbClr val="EF1646"/>
              </a:solidFill>
              <a:latin typeface="HelloAli"/>
              <a:ea typeface="Trebuchet MS"/>
              <a:cs typeface="HelloAli"/>
              <a:sym typeface="Trebuchet MS"/>
            </a:endParaRPr>
          </a:p>
          <a:p>
            <a:pPr marL="282575" lvl="0" indent="-282575">
              <a:buClr>
                <a:srgbClr val="0B1723"/>
              </a:buClr>
              <a:buSzPct val="25000"/>
              <a:buFont typeface="Arial"/>
              <a:buChar char="•"/>
            </a:pPr>
            <a:r>
              <a:rPr lang="en-US" sz="2500" dirty="0">
                <a:solidFill>
                  <a:srgbClr val="EF1646"/>
                </a:solidFill>
                <a:latin typeface="HelloAli"/>
                <a:ea typeface="Trebuchet MS"/>
                <a:cs typeface="HelloAli"/>
                <a:sym typeface="Trebuchet MS"/>
                <a:hlinkClick r:id="rId4"/>
              </a:rPr>
              <a:t>j</a:t>
            </a:r>
            <a:r>
              <a:rPr lang="en-US" sz="2500" dirty="0" smtClean="0">
                <a:solidFill>
                  <a:srgbClr val="EF1646"/>
                </a:solidFill>
                <a:latin typeface="HelloAli"/>
                <a:ea typeface="Trebuchet MS"/>
                <a:cs typeface="HelloAli"/>
                <a:sym typeface="Trebuchet MS"/>
                <a:hlinkClick r:id="rId4"/>
              </a:rPr>
              <a:t>ames_wright@hcpss.org</a:t>
            </a:r>
            <a:endParaRPr lang="en-US" sz="2500" dirty="0" smtClean="0">
              <a:solidFill>
                <a:srgbClr val="EF1646"/>
              </a:solidFill>
              <a:latin typeface="HelloAli"/>
              <a:ea typeface="Trebuchet MS"/>
              <a:cs typeface="HelloAli"/>
              <a:sym typeface="Trebuchet MS"/>
            </a:endParaRPr>
          </a:p>
          <a:p>
            <a:pPr marL="282575" lvl="0" indent="-282575">
              <a:buClr>
                <a:srgbClr val="0B1723"/>
              </a:buClr>
              <a:buSzPct val="25000"/>
              <a:buFont typeface="Arial"/>
              <a:buChar char="•"/>
            </a:pPr>
            <a:endParaRPr lang="en-US" sz="2500" dirty="0">
              <a:solidFill>
                <a:srgbClr val="EF1646"/>
              </a:solidFill>
              <a:latin typeface="HelloAli"/>
              <a:ea typeface="Trebuchet MS"/>
              <a:cs typeface="HelloAli"/>
              <a:sym typeface="Trebuchet MS"/>
            </a:endParaRPr>
          </a:p>
          <a:p>
            <a:pPr marL="282575" lvl="0" indent="-282575">
              <a:buClr>
                <a:srgbClr val="0B1723"/>
              </a:buClr>
              <a:buSzPct val="25000"/>
              <a:buFont typeface="Arial"/>
              <a:buChar char="•"/>
            </a:pPr>
            <a:r>
              <a:rPr lang="en-US" sz="2500" dirty="0" smtClean="0">
                <a:solidFill>
                  <a:srgbClr val="EF1646"/>
                </a:solidFill>
                <a:latin typeface="HelloAli"/>
                <a:ea typeface="Trebuchet MS"/>
                <a:cs typeface="HelloAli"/>
                <a:sym typeface="Trebuchet MS"/>
                <a:hlinkClick r:id="rId5"/>
              </a:rPr>
              <a:t>katharine_chrzanowski@hcpss.org</a:t>
            </a:r>
            <a:endParaRPr lang="en-US" sz="2500" dirty="0" smtClean="0">
              <a:solidFill>
                <a:srgbClr val="EF1646"/>
              </a:solidFill>
              <a:latin typeface="HelloAli"/>
              <a:ea typeface="Trebuchet MS"/>
              <a:cs typeface="HelloAli"/>
              <a:sym typeface="Trebuchet MS"/>
            </a:endParaRPr>
          </a:p>
          <a:p>
            <a:pPr marL="282575" lvl="0" indent="-282575">
              <a:buClr>
                <a:srgbClr val="0B1723"/>
              </a:buClr>
              <a:buSzPct val="25000"/>
              <a:buFont typeface="Arial"/>
              <a:buChar char="•"/>
            </a:pPr>
            <a:endParaRPr lang="en-US" sz="2500" dirty="0">
              <a:solidFill>
                <a:srgbClr val="EF1646"/>
              </a:solidFill>
              <a:latin typeface="HelloAli"/>
              <a:ea typeface="Trebuchet MS"/>
              <a:cs typeface="HelloAli"/>
              <a:sym typeface="Trebuchet MS"/>
            </a:endParaRPr>
          </a:p>
          <a:p>
            <a:pPr marL="282575" lvl="0" indent="-282575">
              <a:buClr>
                <a:srgbClr val="0B1723"/>
              </a:buClr>
              <a:buSzPct val="25000"/>
              <a:buFont typeface="Arial"/>
              <a:buChar char="•"/>
            </a:pPr>
            <a:r>
              <a:rPr lang="en-US" sz="2500" dirty="0">
                <a:solidFill>
                  <a:srgbClr val="EF1646"/>
                </a:solidFill>
                <a:latin typeface="HelloAli"/>
                <a:ea typeface="Trebuchet MS"/>
                <a:cs typeface="HelloAli"/>
                <a:sym typeface="Trebuchet MS"/>
                <a:hlinkClick r:id="rId6"/>
              </a:rPr>
              <a:t>r</a:t>
            </a:r>
            <a:r>
              <a:rPr lang="en-US" sz="2500" dirty="0" smtClean="0">
                <a:solidFill>
                  <a:srgbClr val="EF1646"/>
                </a:solidFill>
                <a:latin typeface="HelloAli"/>
                <a:ea typeface="Trebuchet MS"/>
                <a:cs typeface="HelloAli"/>
                <a:sym typeface="Trebuchet MS"/>
                <a:hlinkClick r:id="rId6"/>
              </a:rPr>
              <a:t>achel_winter@hcpss.org</a:t>
            </a:r>
            <a:endParaRPr lang="en-US" sz="2500" dirty="0" smtClean="0">
              <a:solidFill>
                <a:srgbClr val="EF1646"/>
              </a:solidFill>
              <a:latin typeface="HelloAli"/>
              <a:ea typeface="Trebuchet MS"/>
              <a:cs typeface="HelloAli"/>
              <a:sym typeface="Trebuchet MS"/>
            </a:endParaRPr>
          </a:p>
          <a:p>
            <a:pPr marL="282575" lvl="0" indent="-282575">
              <a:buClr>
                <a:srgbClr val="0B1723"/>
              </a:buClr>
              <a:buSzPct val="25000"/>
              <a:buFont typeface="Arial"/>
              <a:buChar char="•"/>
            </a:pPr>
            <a:endParaRPr lang="en-US" sz="2500" dirty="0">
              <a:solidFill>
                <a:srgbClr val="EF1646"/>
              </a:solidFill>
              <a:latin typeface="HelloAli"/>
              <a:ea typeface="Trebuchet MS"/>
              <a:cs typeface="HelloAli"/>
              <a:sym typeface="Trebuchet MS"/>
            </a:endParaRPr>
          </a:p>
          <a:p>
            <a:pPr marL="282575" lvl="0" indent="-282575">
              <a:buClr>
                <a:srgbClr val="0B1723"/>
              </a:buClr>
              <a:buSzPct val="25000"/>
              <a:buFont typeface="Arial"/>
              <a:buChar char="•"/>
            </a:pPr>
            <a:r>
              <a:rPr lang="en-US" sz="2500" dirty="0" smtClean="0">
                <a:solidFill>
                  <a:srgbClr val="EF1646"/>
                </a:solidFill>
                <a:latin typeface="HelloAli"/>
                <a:ea typeface="Trebuchet MS"/>
                <a:cs typeface="HelloAli"/>
                <a:sym typeface="Trebuchet MS"/>
                <a:hlinkClick r:id="rId7"/>
              </a:rPr>
              <a:t>amber_taylor@hcpss.org</a:t>
            </a:r>
            <a:endParaRPr lang="en-US" sz="2500" dirty="0" smtClean="0">
              <a:solidFill>
                <a:srgbClr val="EF1646"/>
              </a:solidFill>
              <a:latin typeface="HelloAli"/>
              <a:ea typeface="Trebuchet MS"/>
              <a:cs typeface="HelloAli"/>
              <a:sym typeface="Trebuchet MS"/>
            </a:endParaRPr>
          </a:p>
          <a:p>
            <a:pPr marL="282575" lvl="0" indent="-282575">
              <a:buClr>
                <a:srgbClr val="0B1723"/>
              </a:buClr>
              <a:buSzPct val="25000"/>
              <a:buFont typeface="Arial"/>
              <a:buChar char="•"/>
            </a:pPr>
            <a:endParaRPr lang="en-US" sz="2500" dirty="0">
              <a:solidFill>
                <a:srgbClr val="EF1646"/>
              </a:solidFill>
              <a:latin typeface="HelloAli"/>
              <a:ea typeface="Trebuchet MS"/>
              <a:cs typeface="HelloAli"/>
              <a:sym typeface="Trebuchet MS"/>
            </a:endParaRPr>
          </a:p>
          <a:p>
            <a:pPr marL="282575" lvl="0" indent="-282575">
              <a:buClr>
                <a:srgbClr val="0B1723"/>
              </a:buClr>
              <a:buSzPct val="25000"/>
              <a:buFont typeface="Arial"/>
              <a:buChar char="•"/>
            </a:pPr>
            <a:r>
              <a:rPr lang="en-US" sz="2500" dirty="0" smtClean="0">
                <a:solidFill>
                  <a:srgbClr val="EF1646"/>
                </a:solidFill>
                <a:latin typeface="HelloAli"/>
                <a:ea typeface="Trebuchet MS"/>
                <a:cs typeface="HelloAli"/>
                <a:sym typeface="Trebuchet MS"/>
                <a:hlinkClick r:id="rId8"/>
              </a:rPr>
              <a:t>barbara_warrick@hcpss.org</a:t>
            </a:r>
            <a:endParaRPr lang="en-US" sz="2500" dirty="0" smtClean="0">
              <a:solidFill>
                <a:srgbClr val="EF1646"/>
              </a:solidFill>
              <a:latin typeface="HelloAli"/>
              <a:ea typeface="Trebuchet MS"/>
              <a:cs typeface="HelloAli"/>
              <a:sym typeface="Trebuchet MS"/>
            </a:endParaRPr>
          </a:p>
          <a:p>
            <a:pPr marL="282575" lvl="0" indent="-282575">
              <a:buClr>
                <a:srgbClr val="0B1723"/>
              </a:buClr>
              <a:buSzPct val="25000"/>
              <a:buFont typeface="Arial"/>
              <a:buChar char="•"/>
            </a:pPr>
            <a:endParaRPr lang="en-US" sz="2500" dirty="0">
              <a:solidFill>
                <a:srgbClr val="EF1646"/>
              </a:solidFill>
              <a:latin typeface="HelloAli"/>
              <a:ea typeface="Trebuchet MS"/>
              <a:cs typeface="HelloAli"/>
              <a:sym typeface="Trebuchet MS"/>
            </a:endParaRPr>
          </a:p>
          <a:p>
            <a:pPr marL="282575" lvl="0" indent="-282575">
              <a:buClr>
                <a:srgbClr val="0B1723"/>
              </a:buClr>
              <a:buSzPct val="25000"/>
              <a:buFont typeface="Arial"/>
              <a:buChar char="•"/>
            </a:pPr>
            <a:r>
              <a:rPr lang="en-US" sz="2500" dirty="0" smtClean="0">
                <a:solidFill>
                  <a:srgbClr val="EF1646"/>
                </a:solidFill>
                <a:latin typeface="HelloAli"/>
                <a:ea typeface="Trebuchet MS"/>
                <a:cs typeface="HelloAli"/>
                <a:sym typeface="Trebuchet MS"/>
              </a:rPr>
              <a:t>School phone number:</a:t>
            </a:r>
          </a:p>
          <a:p>
            <a:pPr marL="282575" lvl="0" indent="-282575">
              <a:buClr>
                <a:srgbClr val="0B1723"/>
              </a:buClr>
              <a:buSzPct val="25000"/>
              <a:buFont typeface="Arial"/>
              <a:buChar char="•"/>
            </a:pPr>
            <a:r>
              <a:rPr lang="en-US" sz="2500" dirty="0" smtClean="0">
                <a:solidFill>
                  <a:srgbClr val="EF1646"/>
                </a:solidFill>
                <a:latin typeface="HelloAli"/>
                <a:ea typeface="Trebuchet MS"/>
                <a:cs typeface="HelloAli"/>
                <a:sym typeface="Trebuchet MS"/>
              </a:rPr>
              <a:t>410-880-5950</a:t>
            </a:r>
          </a:p>
          <a:p>
            <a:pPr marL="282575" lvl="0" indent="-282575">
              <a:buClr>
                <a:srgbClr val="0B1723"/>
              </a:buClr>
              <a:buSzPct val="25000"/>
              <a:buFont typeface="Arial"/>
              <a:buChar char="•"/>
            </a:pPr>
            <a:endParaRPr lang="en-US" sz="2500" dirty="0" smtClean="0">
              <a:solidFill>
                <a:srgbClr val="EF1646"/>
              </a:solidFill>
              <a:latin typeface="HelloAli"/>
              <a:ea typeface="Trebuchet MS"/>
              <a:cs typeface="HelloAli"/>
              <a:sym typeface="Trebuchet MS"/>
            </a:endParaRPr>
          </a:p>
          <a:p>
            <a:pPr marL="282575" lvl="0" indent="-282575">
              <a:buClr>
                <a:srgbClr val="0B1723"/>
              </a:buClr>
              <a:buSzPct val="25000"/>
              <a:buFont typeface="Arial"/>
              <a:buChar char="•"/>
            </a:pPr>
            <a:r>
              <a:rPr lang="en-US" sz="2500" dirty="0" smtClean="0">
                <a:solidFill>
                  <a:srgbClr val="EF1646"/>
                </a:solidFill>
                <a:latin typeface="HelloAli"/>
                <a:ea typeface="Trebuchet MS"/>
                <a:cs typeface="HelloAli"/>
                <a:sym typeface="Trebuchet MS"/>
              </a:rPr>
              <a:t>School website:</a:t>
            </a:r>
          </a:p>
          <a:p>
            <a:pPr marL="282575" lvl="0" indent="-282575">
              <a:buClr>
                <a:srgbClr val="0B1723"/>
              </a:buClr>
              <a:buSzPct val="25000"/>
              <a:buFont typeface="Arial"/>
              <a:buChar char="•"/>
            </a:pPr>
            <a:r>
              <a:rPr lang="en-US" sz="2500" dirty="0">
                <a:solidFill>
                  <a:srgbClr val="EF1646"/>
                </a:solidFill>
                <a:latin typeface="HelloAli"/>
                <a:ea typeface="Trebuchet MS"/>
                <a:cs typeface="HelloAli"/>
                <a:sym typeface="Trebuchet MS"/>
              </a:rPr>
              <a:t>http://</a:t>
            </a:r>
            <a:r>
              <a:rPr lang="en-US" sz="2500" dirty="0" err="1">
                <a:solidFill>
                  <a:srgbClr val="EF1646"/>
                </a:solidFill>
                <a:latin typeface="HelloAli"/>
                <a:ea typeface="Trebuchet MS"/>
                <a:cs typeface="HelloAli"/>
                <a:sym typeface="Trebuchet MS"/>
              </a:rPr>
              <a:t>fres.hcpss.org</a:t>
            </a:r>
            <a:r>
              <a:rPr lang="en-US" sz="2500" dirty="0">
                <a:solidFill>
                  <a:srgbClr val="EF1646"/>
                </a:solidFill>
                <a:latin typeface="HelloAli"/>
                <a:ea typeface="Trebuchet MS"/>
                <a:cs typeface="HelloAli"/>
                <a:sym typeface="Trebuchet MS"/>
              </a:rPr>
              <a:t>/</a:t>
            </a:r>
            <a:endParaRPr lang="en-US" sz="2500" dirty="0" smtClean="0">
              <a:solidFill>
                <a:srgbClr val="EF1646"/>
              </a:solidFill>
              <a:latin typeface="HelloAli"/>
              <a:ea typeface="Trebuchet MS"/>
              <a:cs typeface="HelloAli"/>
              <a:sym typeface="Trebuchet MS"/>
            </a:endParaRPr>
          </a:p>
          <a:p>
            <a:pPr marL="282575" lvl="0" indent="-282575">
              <a:buClr>
                <a:srgbClr val="0B1723"/>
              </a:buClr>
              <a:buSzPct val="25000"/>
              <a:buFont typeface="Arial"/>
              <a:buChar char="•"/>
            </a:pPr>
            <a:endParaRPr lang="en-US" sz="2500" dirty="0">
              <a:solidFill>
                <a:srgbClr val="EF1646"/>
              </a:solidFill>
              <a:latin typeface="HelloAli"/>
              <a:ea typeface="Trebuchet MS"/>
              <a:cs typeface="HelloAli"/>
              <a:sym typeface="Trebuchet MS"/>
            </a:endParaRPr>
          </a:p>
          <a:p>
            <a:pPr marL="282575" lvl="0" indent="-282575">
              <a:buClr>
                <a:srgbClr val="0B1723"/>
              </a:buClr>
              <a:buSzPct val="25000"/>
              <a:buFont typeface="Arial"/>
              <a:buChar char="•"/>
            </a:pPr>
            <a:endParaRPr lang="en-US" sz="2500" dirty="0" smtClean="0">
              <a:solidFill>
                <a:srgbClr val="EF1646"/>
              </a:solidFill>
              <a:latin typeface="HelloAli"/>
              <a:ea typeface="Trebuchet MS"/>
              <a:cs typeface="HelloAli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24838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-254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83C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/>
                <a:cs typeface="HelloAli"/>
              </a:rPr>
              <a:t>The 3</a:t>
            </a:r>
            <a:r>
              <a:rPr lang="en-US" sz="4800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83C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/>
                <a:cs typeface="HelloAli"/>
              </a:rPr>
              <a:t>rd</a:t>
            </a:r>
            <a:r>
              <a:rPr lang="en-US" sz="4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83C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/>
                <a:cs typeface="HelloAli"/>
              </a:rPr>
              <a:t> grade team!</a:t>
            </a:r>
            <a:endParaRPr lang="en-US" sz="4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83C9"/>
              </a:solidFill>
              <a:effectLst>
                <a:outerShdw blurRad="50800" algn="tl" rotWithShape="0">
                  <a:srgbClr val="000000"/>
                </a:outerShdw>
              </a:effectLst>
              <a:latin typeface="HelloAli"/>
              <a:cs typeface="HelloAl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1981200"/>
            <a:ext cx="50292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838200" y="1600200"/>
            <a:ext cx="7391400" cy="4038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57246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HelloAli"/>
                <a:ea typeface="+mj-ea"/>
                <a:cs typeface="HelloAli"/>
              </a:rPr>
              <a:t>Thank you for attending</a:t>
            </a:r>
            <a:r>
              <a:rPr kumimoji="0" lang="en-US" sz="4800" i="0" u="none" strike="noStrike" kern="1200" cap="none" spc="0" normalizeH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57246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HelloAli"/>
                <a:ea typeface="+mj-ea"/>
                <a:cs typeface="HelloAli"/>
              </a:rPr>
              <a:t> Back to School Night!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49DB0"/>
              </a:solidFill>
              <a:effectLst>
                <a:outerShdw blurRad="50800" algn="tl" rotWithShape="0">
                  <a:srgbClr val="000000"/>
                </a:outerShdw>
              </a:effectLst>
              <a:latin typeface="HelloAli"/>
              <a:ea typeface="+mj-ea"/>
              <a:cs typeface="HelloAl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HelloAli"/>
                <a:ea typeface="+mj-ea"/>
                <a:cs typeface="HelloAli"/>
              </a:rPr>
              <a:t>At this time, we will be happy to answer any questions </a:t>
            </a:r>
            <a:r>
              <a:rPr kumimoji="0" lang="en-US" sz="4000" i="0" u="none" strike="noStrike" kern="1200" cap="none" spc="0" normalizeH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HelloAli"/>
                <a:ea typeface="+mj-ea"/>
                <a:cs typeface="HelloAli"/>
                <a:sym typeface="Wingdings"/>
              </a:rPr>
              <a:t></a:t>
            </a:r>
            <a:endParaRPr kumimoji="0" lang="en-US" sz="40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HelloAli"/>
              <a:ea typeface="+mj-ea"/>
              <a:cs typeface="HelloAli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981200"/>
            <a:ext cx="7315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49DB0"/>
                </a:solidFill>
                <a:effectLst/>
                <a:uLnTx/>
                <a:uFillTx/>
                <a:latin typeface="HelloAli"/>
                <a:cs typeface="HelloAli"/>
              </a:rPr>
              <a:t>	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CC31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HelloAli"/>
                <a:ea typeface="+mj-ea"/>
                <a:cs typeface="HelloAli"/>
              </a:rPr>
              <a:t>Our Schedule</a:t>
            </a: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CC310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HelloAli"/>
              <a:ea typeface="+mj-ea"/>
              <a:cs typeface="HelloAli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95400" y="1981200"/>
            <a:ext cx="6934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buNone/>
            </a:pPr>
            <a:r>
              <a:rPr lang="en-US" sz="2703" dirty="0" smtClean="0">
                <a:solidFill>
                  <a:srgbClr val="D3AE20"/>
                </a:solidFill>
                <a:latin typeface="HelloAli"/>
                <a:cs typeface="HelloAli"/>
              </a:rPr>
              <a:t>9:00-9:20 	Arrival/Announcements</a:t>
            </a:r>
          </a:p>
          <a:p>
            <a:pPr>
              <a:buNone/>
            </a:pPr>
            <a:r>
              <a:rPr lang="en-US" sz="2703" dirty="0" smtClean="0">
                <a:solidFill>
                  <a:srgbClr val="D3AE20"/>
                </a:solidFill>
                <a:latin typeface="HelloAli"/>
                <a:cs typeface="HelloAli"/>
              </a:rPr>
              <a:t>9:20-10:15 	Content (Science, SS, Health)</a:t>
            </a:r>
          </a:p>
          <a:p>
            <a:pPr>
              <a:buNone/>
            </a:pPr>
            <a:r>
              <a:rPr lang="en-US" sz="2703" dirty="0" smtClean="0">
                <a:solidFill>
                  <a:srgbClr val="D3AE20"/>
                </a:solidFill>
                <a:latin typeface="HelloAli"/>
                <a:cs typeface="HelloAli"/>
              </a:rPr>
              <a:t>10:15		Snack</a:t>
            </a:r>
          </a:p>
          <a:p>
            <a:pPr>
              <a:buNone/>
            </a:pPr>
            <a:r>
              <a:rPr lang="en-US" sz="2703" dirty="0" smtClean="0">
                <a:solidFill>
                  <a:srgbClr val="D3AE20"/>
                </a:solidFill>
                <a:latin typeface="HelloAli"/>
                <a:cs typeface="HelloAli"/>
              </a:rPr>
              <a:t>10:20-11:20  Related Arts</a:t>
            </a:r>
          </a:p>
          <a:p>
            <a:pPr>
              <a:buNone/>
            </a:pPr>
            <a:r>
              <a:rPr lang="en-US" sz="2703" dirty="0" smtClean="0">
                <a:solidFill>
                  <a:srgbClr val="D3AE20"/>
                </a:solidFill>
                <a:latin typeface="HelloAli"/>
                <a:cs typeface="HelloAli"/>
              </a:rPr>
              <a:t>11:20-12:35  Math	</a:t>
            </a:r>
          </a:p>
          <a:p>
            <a:pPr>
              <a:buNone/>
            </a:pPr>
            <a:r>
              <a:rPr lang="en-US" sz="2703" dirty="0" smtClean="0">
                <a:solidFill>
                  <a:srgbClr val="D3AE20"/>
                </a:solidFill>
                <a:latin typeface="HelloAli"/>
                <a:cs typeface="HelloAli"/>
              </a:rPr>
              <a:t>12:35-1:25    Language Arts 		</a:t>
            </a:r>
          </a:p>
          <a:p>
            <a:pPr>
              <a:buNone/>
            </a:pPr>
            <a:r>
              <a:rPr lang="en-US" sz="2703" dirty="0" smtClean="0">
                <a:solidFill>
                  <a:srgbClr val="D3AE20"/>
                </a:solidFill>
                <a:latin typeface="HelloAli"/>
                <a:cs typeface="HelloAli"/>
              </a:rPr>
              <a:t>1:25-1:55	Lunch 		</a:t>
            </a:r>
          </a:p>
          <a:p>
            <a:pPr>
              <a:buNone/>
            </a:pPr>
            <a:r>
              <a:rPr lang="en-US" sz="2703" dirty="0" smtClean="0">
                <a:solidFill>
                  <a:srgbClr val="D3AE20"/>
                </a:solidFill>
                <a:latin typeface="HelloAli"/>
                <a:cs typeface="HelloAli"/>
              </a:rPr>
              <a:t>1:55-2:25 	Recess</a:t>
            </a:r>
          </a:p>
          <a:p>
            <a:pPr>
              <a:buNone/>
            </a:pPr>
            <a:r>
              <a:rPr lang="en-US" sz="2703" dirty="0" smtClean="0">
                <a:solidFill>
                  <a:srgbClr val="D3AE20"/>
                </a:solidFill>
                <a:latin typeface="HelloAli"/>
                <a:cs typeface="HelloAli"/>
              </a:rPr>
              <a:t>2:25-3:35 	Language Arts</a:t>
            </a:r>
          </a:p>
          <a:p>
            <a:pPr>
              <a:buNone/>
            </a:pPr>
            <a:r>
              <a:rPr lang="en-US" sz="2703" dirty="0" smtClean="0">
                <a:solidFill>
                  <a:srgbClr val="D3AE20"/>
                </a:solidFill>
                <a:latin typeface="HelloAli"/>
                <a:cs typeface="HelloAli"/>
              </a:rPr>
              <a:t>3:40		Dismissal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HelloAli"/>
                <a:ea typeface="+mj-ea"/>
                <a:cs typeface="HelloAli"/>
              </a:rPr>
              <a:t>Related</a:t>
            </a:r>
            <a:r>
              <a:rPr kumimoji="0" lang="en-US" sz="4800" i="0" u="none" strike="noStrike" kern="1200" cap="none" spc="0" normalizeH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HelloAli"/>
                <a:ea typeface="+mj-ea"/>
                <a:cs typeface="HelloAli"/>
              </a:rPr>
              <a:t> Arts Schedule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/>
                <a:ea typeface="+mj-ea"/>
                <a:cs typeface="HelloAli"/>
              </a:rPr>
              <a:t>Mrs. Martin</a:t>
            </a:r>
            <a:endParaRPr kumimoji="0" lang="en-US" sz="3600" i="0" u="none" strike="noStrike" kern="1200" cap="none" spc="0" normalizeH="0" noProof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HelloAli"/>
              <a:ea typeface="+mj-ea"/>
              <a:cs typeface="HelloAl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49DB0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HelloAli"/>
              <a:ea typeface="+mj-ea"/>
              <a:cs typeface="HelloAli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2209800"/>
            <a:ext cx="7315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49DB0"/>
                </a:solidFill>
                <a:effectLst/>
                <a:uLnTx/>
                <a:uFillTx/>
                <a:latin typeface="HelloAli"/>
                <a:cs typeface="HelloAli"/>
              </a:rPr>
              <a:t>	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elloAli"/>
                <a:cs typeface="HelloAli"/>
              </a:rPr>
              <a:t>Monday-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elloAli"/>
                <a:cs typeface="HelloAli"/>
              </a:rPr>
              <a:t> Music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HelloAli"/>
              <a:cs typeface="HelloAli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HelloAli"/>
                <a:cs typeface="HelloAli"/>
              </a:rPr>
              <a:t>	Tuesday- PE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elloAli"/>
                <a:cs typeface="HelloAli"/>
              </a:rPr>
              <a:t>	Wednesday- </a:t>
            </a:r>
            <a:r>
              <a:rPr lang="en-US" sz="3200" noProof="0" dirty="0" smtClean="0">
                <a:solidFill>
                  <a:schemeClr val="tx2">
                    <a:lumMod val="75000"/>
                  </a:schemeClr>
                </a:solidFill>
                <a:latin typeface="HelloAli"/>
                <a:cs typeface="HelloAli"/>
              </a:rPr>
              <a:t>Art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HelloAli"/>
              <a:cs typeface="HelloAli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HelloAli"/>
                <a:cs typeface="HelloAli"/>
              </a:rPr>
              <a:t>	Thursday- Technology/PE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elloAli"/>
                <a:cs typeface="HelloAli"/>
              </a:rPr>
              <a:t>	Friday- Media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HelloAli"/>
                <a:ea typeface="+mj-ea"/>
                <a:cs typeface="HelloAli"/>
              </a:rPr>
              <a:t>Related</a:t>
            </a:r>
            <a:r>
              <a:rPr kumimoji="0" lang="en-US" sz="4800" i="0" u="none" strike="noStrike" kern="1200" cap="none" spc="0" normalizeH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HelloAli"/>
                <a:ea typeface="+mj-ea"/>
                <a:cs typeface="HelloAli"/>
              </a:rPr>
              <a:t> Arts Schedule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/>
                <a:ea typeface="+mj-ea"/>
                <a:cs typeface="HelloAli"/>
              </a:rPr>
              <a:t>Mr. Wright</a:t>
            </a:r>
            <a:endParaRPr kumimoji="0" lang="en-US" sz="3600" i="0" u="none" strike="noStrike" kern="1200" cap="none" spc="0" normalizeH="0" noProof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HelloAli"/>
              <a:ea typeface="+mj-ea"/>
              <a:cs typeface="HelloAl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49DB0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HelloAli"/>
              <a:ea typeface="+mj-ea"/>
              <a:cs typeface="HelloAli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2209800"/>
            <a:ext cx="7315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49DB0"/>
                </a:solidFill>
                <a:effectLst/>
                <a:uLnTx/>
                <a:uFillTx/>
                <a:latin typeface="HelloAli"/>
                <a:cs typeface="HelloAli"/>
              </a:rPr>
              <a:t>	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elloAli"/>
                <a:cs typeface="HelloAli"/>
              </a:rPr>
              <a:t>Monday-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elloAli"/>
                <a:cs typeface="HelloAli"/>
              </a:rPr>
              <a:t>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HelloAli"/>
                <a:cs typeface="HelloAli"/>
              </a:rPr>
              <a:t>Art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HelloAli"/>
              <a:cs typeface="HelloAli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HelloAli"/>
                <a:cs typeface="HelloAli"/>
              </a:rPr>
              <a:t>	Tuesday- Music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elloAli"/>
                <a:cs typeface="HelloAli"/>
              </a:rPr>
              <a:t>	Wednesday-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HelloAli"/>
                <a:cs typeface="HelloAli"/>
              </a:rPr>
              <a:t>P.E.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HelloAli"/>
              <a:cs typeface="HelloAli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HelloAli"/>
                <a:cs typeface="HelloAli"/>
              </a:rPr>
              <a:t>	Thursday- Media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elloAli"/>
                <a:cs typeface="HelloAli"/>
              </a:rPr>
              <a:t>	Friday- Technology/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HelloAli"/>
                <a:cs typeface="HelloAli"/>
              </a:rPr>
              <a:t>P.E</a:t>
            </a:r>
            <a:r>
              <a:rPr lang="en-US" sz="3200" dirty="0" smtClean="0">
                <a:solidFill>
                  <a:srgbClr val="F49DB0"/>
                </a:solidFill>
                <a:latin typeface="HelloAli"/>
                <a:cs typeface="HelloAli"/>
              </a:rPr>
              <a:t>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49DB0"/>
              </a:solidFill>
              <a:effectLst/>
              <a:uLnTx/>
              <a:uFillTx/>
              <a:latin typeface="HelloAli"/>
              <a:cs typeface="HelloAl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87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HelloAli"/>
                <a:ea typeface="+mj-ea"/>
                <a:cs typeface="HelloAli"/>
              </a:rPr>
              <a:t>Related</a:t>
            </a:r>
            <a:r>
              <a:rPr kumimoji="0" lang="en-US" sz="4800" i="0" u="none" strike="noStrike" kern="1200" cap="none" spc="0" normalizeH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HelloAli"/>
                <a:ea typeface="+mj-ea"/>
                <a:cs typeface="HelloAli"/>
              </a:rPr>
              <a:t> Arts Schedule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/>
                <a:ea typeface="+mj-ea"/>
                <a:cs typeface="HelloAli"/>
              </a:rPr>
              <a:t>Ms. Taylor</a:t>
            </a:r>
            <a:endParaRPr kumimoji="0" lang="en-US" sz="3600" i="0" u="none" strike="noStrike" kern="1200" cap="none" spc="0" normalizeH="0" noProof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HelloAli"/>
              <a:ea typeface="+mj-ea"/>
              <a:cs typeface="HelloAl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49DB0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HelloAli"/>
              <a:ea typeface="+mj-ea"/>
              <a:cs typeface="HelloAli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2209800"/>
            <a:ext cx="7315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49DB0"/>
                </a:solidFill>
                <a:effectLst/>
                <a:uLnTx/>
                <a:uFillTx/>
                <a:latin typeface="HelloAli"/>
                <a:cs typeface="HelloAli"/>
              </a:rPr>
              <a:t>	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elloAli"/>
                <a:cs typeface="HelloAli"/>
              </a:rPr>
              <a:t>Monday-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elloAli"/>
                <a:cs typeface="HelloAli"/>
              </a:rPr>
              <a:t> </a:t>
            </a:r>
            <a:r>
              <a:rPr lang="en-US" sz="3200" noProof="0" dirty="0" smtClean="0">
                <a:solidFill>
                  <a:schemeClr val="tx2">
                    <a:lumMod val="75000"/>
                  </a:schemeClr>
                </a:solidFill>
                <a:latin typeface="HelloAli"/>
                <a:cs typeface="HelloAli"/>
              </a:rPr>
              <a:t>P.E.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HelloAli"/>
              <a:cs typeface="HelloAli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HelloAli"/>
                <a:cs typeface="HelloAli"/>
              </a:rPr>
              <a:t>	Tuesday- Technology/P.E.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elloAli"/>
                <a:cs typeface="HelloAli"/>
              </a:rPr>
              <a:t>	Wednesday- </a:t>
            </a:r>
            <a:r>
              <a:rPr lang="en-US" sz="3200" noProof="0" dirty="0" smtClean="0">
                <a:solidFill>
                  <a:schemeClr val="tx2">
                    <a:lumMod val="75000"/>
                  </a:schemeClr>
                </a:solidFill>
                <a:latin typeface="HelloAli"/>
                <a:cs typeface="HelloAli"/>
              </a:rPr>
              <a:t>Art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HelloAli"/>
              <a:cs typeface="HelloAli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HelloAli"/>
                <a:cs typeface="HelloAli"/>
              </a:rPr>
              <a:t>	Thursday- Media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elloAli"/>
                <a:cs typeface="HelloAli"/>
              </a:rPr>
              <a:t>	Friday-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HelloAli"/>
                <a:cs typeface="HelloAli"/>
              </a:rPr>
              <a:t>Music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49DB0"/>
              </a:solidFill>
              <a:effectLst/>
              <a:uLnTx/>
              <a:uFillTx/>
              <a:latin typeface="HelloAli"/>
              <a:cs typeface="HelloAl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603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HelloAli"/>
                <a:ea typeface="+mj-ea"/>
                <a:cs typeface="HelloAli"/>
              </a:rPr>
              <a:t>Related</a:t>
            </a:r>
            <a:r>
              <a:rPr kumimoji="0" lang="en-US" sz="4800" i="0" u="none" strike="noStrike" kern="1200" cap="none" spc="0" normalizeH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HelloAli"/>
                <a:ea typeface="+mj-ea"/>
                <a:cs typeface="HelloAli"/>
              </a:rPr>
              <a:t> Arts Schedule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/>
                <a:ea typeface="+mj-ea"/>
                <a:cs typeface="HelloAli"/>
              </a:rPr>
              <a:t>Ms. Winter</a:t>
            </a:r>
            <a:endParaRPr kumimoji="0" lang="en-US" sz="3600" i="0" u="none" strike="noStrike" kern="1200" cap="none" spc="0" normalizeH="0" noProof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HelloAli"/>
              <a:ea typeface="+mj-ea"/>
              <a:cs typeface="HelloAl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49DB0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HelloAli"/>
              <a:ea typeface="+mj-ea"/>
              <a:cs typeface="HelloAli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2209800"/>
            <a:ext cx="7315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49DB0"/>
                </a:solidFill>
                <a:effectLst/>
                <a:uLnTx/>
                <a:uFillTx/>
                <a:latin typeface="HelloAli"/>
                <a:cs typeface="HelloAli"/>
              </a:rPr>
              <a:t>	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elloAli"/>
                <a:cs typeface="HelloAli"/>
              </a:rPr>
              <a:t>Monday-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elloAli"/>
                <a:cs typeface="HelloAli"/>
              </a:rPr>
              <a:t> Technology/</a:t>
            </a:r>
            <a:r>
              <a:rPr lang="en-US" sz="3200" noProof="0" dirty="0" smtClean="0">
                <a:solidFill>
                  <a:schemeClr val="tx2">
                    <a:lumMod val="75000"/>
                  </a:schemeClr>
                </a:solidFill>
                <a:latin typeface="HelloAli"/>
                <a:cs typeface="HelloAli"/>
              </a:rPr>
              <a:t>P.E.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HelloAli"/>
              <a:cs typeface="HelloAli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HelloAli"/>
                <a:cs typeface="HelloAli"/>
              </a:rPr>
              <a:t>	Tuesday- Music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elloAli"/>
                <a:cs typeface="HelloAli"/>
              </a:rPr>
              <a:t>	Wednesday- </a:t>
            </a:r>
            <a:r>
              <a:rPr lang="en-US" sz="3200" noProof="0" dirty="0" smtClean="0">
                <a:solidFill>
                  <a:schemeClr val="tx2">
                    <a:lumMod val="75000"/>
                  </a:schemeClr>
                </a:solidFill>
                <a:latin typeface="HelloAli"/>
                <a:cs typeface="HelloAli"/>
              </a:rPr>
              <a:t>Media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HelloAli"/>
              <a:cs typeface="HelloAli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HelloAli"/>
                <a:cs typeface="HelloAli"/>
              </a:rPr>
              <a:t>	Thursday- Art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elloAli"/>
                <a:cs typeface="HelloAli"/>
              </a:rPr>
              <a:t>	Friday-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HelloAli"/>
                <a:cs typeface="HelloAli"/>
              </a:rPr>
              <a:t>P.E</a:t>
            </a:r>
            <a:r>
              <a:rPr lang="en-US" sz="3200" dirty="0" smtClean="0">
                <a:solidFill>
                  <a:srgbClr val="F49DB0"/>
                </a:solidFill>
                <a:latin typeface="HelloAli"/>
                <a:cs typeface="HelloAli"/>
              </a:rPr>
              <a:t>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49DB0"/>
              </a:solidFill>
              <a:effectLst/>
              <a:uLnTx/>
              <a:uFillTx/>
              <a:latin typeface="HelloAli"/>
              <a:cs typeface="HelloAl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619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HelloAli"/>
                <a:ea typeface="+mj-ea"/>
                <a:cs typeface="HelloAli"/>
              </a:rPr>
              <a:t>Related</a:t>
            </a:r>
            <a:r>
              <a:rPr kumimoji="0" lang="en-US" sz="4800" i="0" u="none" strike="noStrike" kern="1200" cap="none" spc="0" normalizeH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HelloAli"/>
                <a:ea typeface="+mj-ea"/>
                <a:cs typeface="HelloAli"/>
              </a:rPr>
              <a:t> Arts Schedule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/>
                <a:ea typeface="+mj-ea"/>
                <a:cs typeface="HelloAli"/>
              </a:rPr>
              <a:t>Mrs. </a:t>
            </a:r>
            <a:r>
              <a:rPr lang="en-US" sz="36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/>
                <a:ea typeface="+mj-ea"/>
                <a:cs typeface="HelloAli"/>
              </a:rPr>
              <a:t>Chrzanowski</a:t>
            </a:r>
            <a:endParaRPr kumimoji="0" lang="en-US" sz="3600" i="0" u="none" strike="noStrike" kern="1200" cap="none" spc="0" normalizeH="0" noProof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HelloAli"/>
              <a:ea typeface="+mj-ea"/>
              <a:cs typeface="HelloAl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49DB0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HelloAli"/>
              <a:ea typeface="+mj-ea"/>
              <a:cs typeface="HelloAli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2209800"/>
            <a:ext cx="7315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49DB0"/>
                </a:solidFill>
                <a:effectLst/>
                <a:uLnTx/>
                <a:uFillTx/>
                <a:latin typeface="HelloAli"/>
                <a:cs typeface="HelloAli"/>
              </a:rPr>
              <a:t>	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elloAli"/>
                <a:cs typeface="HelloAli"/>
              </a:rPr>
              <a:t>Monday-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elloAli"/>
                <a:cs typeface="HelloAli"/>
              </a:rPr>
              <a:t> </a:t>
            </a:r>
            <a:r>
              <a:rPr lang="en-US" sz="3200" noProof="0" dirty="0" smtClean="0">
                <a:solidFill>
                  <a:schemeClr val="tx2">
                    <a:lumMod val="75000"/>
                  </a:schemeClr>
                </a:solidFill>
                <a:latin typeface="HelloAli"/>
                <a:cs typeface="HelloAli"/>
              </a:rPr>
              <a:t>Music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HelloAli"/>
              <a:cs typeface="HelloAli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HelloAli"/>
                <a:cs typeface="HelloAli"/>
              </a:rPr>
              <a:t>	Tuesday- P.E.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elloAli"/>
                <a:cs typeface="HelloAli"/>
              </a:rPr>
              <a:t>	Wednesday-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HelloAli"/>
                <a:cs typeface="HelloAli"/>
              </a:rPr>
              <a:t>Technology/Media	Thursday- P.E.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elloAli"/>
                <a:cs typeface="HelloAli"/>
              </a:rPr>
              <a:t>	Friday-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HelloAli"/>
                <a:cs typeface="HelloAli"/>
              </a:rPr>
              <a:t>Art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HelloAli"/>
              <a:cs typeface="HelloAl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049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986</Words>
  <Application>Microsoft Macintosh PowerPoint</Application>
  <PresentationFormat>On-screen Show (4:3)</PresentationFormat>
  <Paragraphs>179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</dc:creator>
  <cp:lastModifiedBy>zAdmin</cp:lastModifiedBy>
  <cp:revision>38</cp:revision>
  <dcterms:created xsi:type="dcterms:W3CDTF">2015-09-02T22:04:45Z</dcterms:created>
  <dcterms:modified xsi:type="dcterms:W3CDTF">2016-09-24T19:52:20Z</dcterms:modified>
</cp:coreProperties>
</file>