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265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743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0401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8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12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63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26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the names and pronunciations to parents.  </a:t>
            </a:r>
          </a:p>
        </p:txBody>
      </p:sp>
    </p:spTree>
    <p:extLst>
      <p:ext uri="{BB962C8B-B14F-4D97-AF65-F5344CB8AC3E}">
        <p14:creationId xmlns:p14="http://schemas.microsoft.com/office/powerpoint/2010/main" val="526289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46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 over the schedule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 to the varied RA schedule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up the super skill of the day and the importance of being to school on time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prepared to address the late lunch issue. Do not mention this openly.   </a:t>
            </a:r>
          </a:p>
        </p:txBody>
      </p:sp>
    </p:spTree>
    <p:extLst>
      <p:ext uri="{BB962C8B-B14F-4D97-AF65-F5344CB8AC3E}">
        <p14:creationId xmlns:p14="http://schemas.microsoft.com/office/powerpoint/2010/main" val="173267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if you bring more than exact change, put left over change on their account</a:t>
            </a:r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5110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5530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53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is a good time to go over the spelling homework and reading logs.  </a:t>
            </a:r>
          </a:p>
        </p:txBody>
      </p:sp>
    </p:spTree>
    <p:extLst>
      <p:ext uri="{BB962C8B-B14F-4D97-AF65-F5344CB8AC3E}">
        <p14:creationId xmlns:p14="http://schemas.microsoft.com/office/powerpoint/2010/main" val="28749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hape 17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710953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3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779462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4710953" y="1828800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4"/>
          </p:nvPr>
        </p:nvSpPr>
        <p:spPr>
          <a:xfrm>
            <a:off x="4710953" y="3991816"/>
            <a:ext cx="36576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 descr="Overlay-ContentCaptio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779464" y="590550"/>
            <a:ext cx="3657600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693023" y="739587"/>
            <a:ext cx="3657600" cy="530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2"/>
          </p:nvPr>
        </p:nvSpPr>
        <p:spPr>
          <a:xfrm>
            <a:off x="779464" y="1816100"/>
            <a:ext cx="3657600" cy="382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ctr" rtl="0">
              <a:spcBef>
                <a:spcPts val="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 descr="Overlay-PictureCaption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8977" y="187452"/>
            <a:ext cx="853665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86200" y="533400"/>
            <a:ext cx="4476749" cy="1252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886123" y="1828800"/>
            <a:ext cx="4474539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3886123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5867398" y="6288741"/>
            <a:ext cx="267596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0" name="Shape 120"/>
          <p:cNvSpPr>
            <a:spLocks noGrp="1"/>
          </p:cNvSpPr>
          <p:nvPr>
            <p:ph type="pic" idx="2"/>
          </p:nvPr>
        </p:nvSpPr>
        <p:spPr>
          <a:xfrm flipH="1">
            <a:off x="188252" y="179292"/>
            <a:ext cx="3281086" cy="6483095"/>
          </a:xfrm>
          <a:prstGeom prst="round1Rect">
            <a:avLst>
              <a:gd name="adj" fmla="val 17325"/>
            </a:avLst>
          </a:prstGeom>
          <a:blipFill rotWithShape="0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/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, Alt.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 descr="Overlay-PictureCaption-Extra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710953" y="533400"/>
            <a:ext cx="3657600" cy="1252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2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rotWithShape="0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/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710412" y="1828800"/>
            <a:ext cx="3657600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325812" y="6288741"/>
            <a:ext cx="521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 descr="Overlay-PictureCaption-Extra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808037" y="3778623"/>
            <a:ext cx="7560514" cy="11026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2"/>
          </p:nvPr>
        </p:nvSpPr>
        <p:spPr>
          <a:xfrm flipH="1">
            <a:off x="871583" y="762000"/>
            <a:ext cx="7427726" cy="2989730"/>
          </a:xfrm>
          <a:prstGeom prst="roundRect">
            <a:avLst>
              <a:gd name="adj" fmla="val 7476"/>
            </a:avLst>
          </a:prstGeom>
          <a:blipFill rotWithShape="0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/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808033" y="4827492"/>
            <a:ext cx="7559977" cy="12208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60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65125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325812" y="6288741"/>
            <a:ext cx="52175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2466741" y="141521"/>
            <a:ext cx="4208929" cy="75834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5373266" y="2734842"/>
            <a:ext cx="5268912" cy="1358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1230313" y="328613"/>
            <a:ext cx="5268911" cy="617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48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 descr="Overlay-TitleSlid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1600200" y="2492375"/>
            <a:ext cx="6762748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1600200" y="3966882"/>
            <a:ext cx="6762748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600"/>
              </a:spcBef>
              <a:buClr>
                <a:schemeClr val="lt1"/>
              </a:buClr>
              <a:buFont typeface="Noto Symbol"/>
              <a:buNone/>
              <a:defRPr/>
            </a:lvl1pPr>
            <a:lvl2pPr marL="457200" marR="0" lvl="1" indent="0" algn="ctr" rtl="0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2pPr>
            <a:lvl3pPr marL="914400" marR="0" lvl="2" indent="0" algn="ctr" rtl="0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3pPr>
            <a:lvl4pPr marL="1371600" marR="0" lvl="3" indent="0" algn="ctr" rtl="0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4pPr>
            <a:lvl5pPr marL="1828800" marR="0" lvl="4" indent="0" algn="ctr" rtl="0">
              <a:spcBef>
                <a:spcPts val="600"/>
              </a:spcBef>
              <a:buClr>
                <a:srgbClr val="888888"/>
              </a:buClr>
              <a:buFont typeface="Noto Symbol"/>
              <a:buNone/>
              <a:defRPr/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 descr="Overlay-SectionHeade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367" y="187452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79462" y="2591359"/>
            <a:ext cx="7583486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79462" y="3950353"/>
            <a:ext cx="758348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algn="l" rtl="0">
              <a:spcBef>
                <a:spcPts val="600"/>
              </a:spcBef>
              <a:buClr>
                <a:schemeClr val="lt1"/>
              </a:buClr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Shape 57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688541" y="1828800"/>
            <a:ext cx="3657600" cy="42195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Shape 65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779462" y="1438834"/>
            <a:ext cx="36576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lnSpc>
                <a:spcPct val="107142"/>
              </a:lnSpc>
              <a:spcBef>
                <a:spcPts val="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779462" y="2362199"/>
            <a:ext cx="3657600" cy="3686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4705350" y="1438834"/>
            <a:ext cx="3657600" cy="789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algn="ctr" rtl="0">
              <a:lnSpc>
                <a:spcPct val="107142"/>
              </a:lnSpc>
              <a:spcBef>
                <a:spcPts val="0"/>
              </a:spcBef>
              <a:buFont typeface="Trebuchet MS"/>
              <a:buNone/>
              <a:defRPr/>
            </a:lvl1pPr>
            <a:lvl2pPr marL="457200" lvl="1" indent="0" rtl="0">
              <a:spcBef>
                <a:spcPts val="0"/>
              </a:spcBef>
              <a:buFont typeface="Trebuchet MS"/>
              <a:buNone/>
              <a:defRPr/>
            </a:lvl2pPr>
            <a:lvl3pPr marL="914400" lvl="2" indent="0" rtl="0">
              <a:spcBef>
                <a:spcPts val="0"/>
              </a:spcBef>
              <a:buFont typeface="Trebuchet MS"/>
              <a:buNone/>
              <a:defRPr/>
            </a:lvl3pPr>
            <a:lvl4pPr marL="1371600" lvl="3" indent="0" rtl="0">
              <a:spcBef>
                <a:spcPts val="0"/>
              </a:spcBef>
              <a:buFont typeface="Trebuchet MS"/>
              <a:buNone/>
              <a:defRPr/>
            </a:lvl4pPr>
            <a:lvl5pPr marL="1828800" lvl="4" indent="0" rtl="0">
              <a:spcBef>
                <a:spcPts val="0"/>
              </a:spcBef>
              <a:buFont typeface="Trebuchet MS"/>
              <a:buNone/>
              <a:defRPr/>
            </a:lvl5pPr>
            <a:lvl6pPr marL="2286000" lvl="5" indent="0" rtl="0">
              <a:spcBef>
                <a:spcPts val="0"/>
              </a:spcBef>
              <a:buFont typeface="Trebuchet MS"/>
              <a:buNone/>
              <a:defRPr/>
            </a:lvl6pPr>
            <a:lvl7pPr marL="2743200" lvl="6" indent="0" rtl="0">
              <a:spcBef>
                <a:spcPts val="0"/>
              </a:spcBef>
              <a:buFont typeface="Trebuchet MS"/>
              <a:buNone/>
              <a:defRPr/>
            </a:lvl7pPr>
            <a:lvl8pPr marL="3200400" lvl="7" indent="0" rtl="0">
              <a:spcBef>
                <a:spcPts val="0"/>
              </a:spcBef>
              <a:buFont typeface="Trebuchet MS"/>
              <a:buNone/>
              <a:defRPr/>
            </a:lvl8pPr>
            <a:lvl9pPr marL="3657600" lvl="8" indent="0" rtl="0">
              <a:spcBef>
                <a:spcPts val="0"/>
              </a:spcBef>
              <a:buFont typeface="Trebuchet MS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4"/>
          </p:nvPr>
        </p:nvSpPr>
        <p:spPr>
          <a:xfrm>
            <a:off x="4705350" y="2362199"/>
            <a:ext cx="3657600" cy="3686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874058" y="2286000"/>
            <a:ext cx="3563002" cy="158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Shape 75"/>
          <p:cNvCxnSpPr/>
          <p:nvPr/>
        </p:nvCxnSpPr>
        <p:spPr>
          <a:xfrm>
            <a:off x="4815839" y="2286000"/>
            <a:ext cx="3566159" cy="158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Shape 76"/>
          <p:cNvCxnSpPr/>
          <p:nvPr/>
        </p:nvCxnSpPr>
        <p:spPr>
          <a:xfrm>
            <a:off x="874058" y="2286000"/>
            <a:ext cx="3563002" cy="158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Shape 77"/>
          <p:cNvCxnSpPr/>
          <p:nvPr/>
        </p:nvCxnSpPr>
        <p:spPr>
          <a:xfrm>
            <a:off x="4815839" y="2286000"/>
            <a:ext cx="3566159" cy="1587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 descr="Overlay-ContentSlides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86" y="186644"/>
            <a:ext cx="8827265" cy="648309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5076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body" idx="2"/>
          </p:nvPr>
        </p:nvSpPr>
        <p:spPr>
          <a:xfrm>
            <a:off x="779462" y="3991816"/>
            <a:ext cx="7585076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89706" y="189706"/>
            <a:ext cx="8764587" cy="6478586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0">
                <a:schemeClr val="lt2"/>
              </a:gs>
              <a:gs pos="17000">
                <a:schemeClr val="lt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2575" marR="0" lvl="0" indent="-142875" algn="l" rtl="0">
              <a:spcBef>
                <a:spcPts val="2000"/>
              </a:spcBef>
              <a:buClr>
                <a:schemeClr val="lt1"/>
              </a:buClr>
              <a:buFont typeface="Noto Symbol"/>
              <a:buChar char="●"/>
              <a:defRPr/>
            </a:lvl1pPr>
            <a:lvl2pPr marL="577850" marR="0" lvl="1" indent="-17145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2pPr>
            <a:lvl3pPr marL="860425" marR="0" lvl="2" indent="-17462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3pPr>
            <a:lvl4pPr marL="1143000" marR="0" lvl="3" indent="-177800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4pPr>
            <a:lvl5pPr marL="1425575" marR="0" lvl="4" indent="-168275" algn="l" rtl="0">
              <a:spcBef>
                <a:spcPts val="600"/>
              </a:spcBef>
              <a:buClr>
                <a:schemeClr val="lt1"/>
              </a:buClr>
              <a:buFont typeface="Noto Symbol"/>
              <a:buChar char="●"/>
              <a:defRPr/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304614" y="6288741"/>
            <a:ext cx="52387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04410" y="219635"/>
            <a:ext cx="49305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US" sz="1200" b="0" i="0" u="none" strike="noStrike" cap="none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hcpss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ail.hcpss.org/owa/redir.aspx?C=yWb9Gv1DkUC9yywn08yyjRPWKYVB5tMIy1NAxTPMhEbLQZ_BRfGSreLvhs84ANXVcOq09OtM9Ww.&amp;URL=http://www.hcpss.org/parents/volunteer-information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1635125" y="597852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609600" y="1752600"/>
            <a:ext cx="8153399" cy="360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Shape 158"/>
          <p:cNvSpPr/>
          <p:nvPr/>
        </p:nvSpPr>
        <p:spPr>
          <a:xfrm>
            <a:off x="0" y="2819400"/>
            <a:ext cx="9144000" cy="304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0" y="6248400"/>
            <a:ext cx="9144000" cy="304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14300" y="983851"/>
            <a:ext cx="8915400" cy="51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rgbClr val="FFFFFF"/>
                </a:solidFill>
              </a:rPr>
              <a:t>Forest Ridge</a:t>
            </a: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Elementary School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FFFFF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rgbClr val="FFFF00"/>
                </a:solidFill>
              </a:rPr>
              <a:t>Welcome!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>
                <a:solidFill>
                  <a:srgbClr val="FFFF00"/>
                </a:solidFill>
              </a:rPr>
              <a:t>Back to School Night</a:t>
            </a:r>
          </a:p>
        </p:txBody>
      </p:sp>
      <p:pic>
        <p:nvPicPr>
          <p:cNvPr id="161" name="Shape 161" descr="Screen shot 2015-08-31 at 8.31.4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1977">
            <a:off x="649375" y="2194039"/>
            <a:ext cx="1576225" cy="23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Where Can I </a:t>
            </a:r>
            <a:r>
              <a:rPr lang="en-US" sz="3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Find</a:t>
            </a:r>
            <a: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More Information?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87025" y="1295400"/>
            <a:ext cx="8957100" cy="503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ctr" rtl="0">
              <a:spcBef>
                <a:spcPts val="2000"/>
              </a:spcBef>
              <a:buClr>
                <a:srgbClr val="FFFF00"/>
              </a:buClr>
              <a:buSzPct val="100000"/>
              <a:buFont typeface="Noto Symbol"/>
              <a:buChar char="●"/>
            </a:pPr>
            <a:r>
              <a:rPr lang="en-US" sz="2200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HCPSS CANVAS https://</a:t>
            </a:r>
            <a:r>
              <a:rPr lang="en-US" sz="2200" dirty="0" err="1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hcpss.instructure.com</a:t>
            </a:r>
            <a:r>
              <a:rPr lang="en-US" sz="2200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/courses/34428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2000" dirty="0" smtClean="0">
              <a:solidFill>
                <a:srgbClr val="00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FFFF"/>
                </a:solidFill>
                <a:latin typeface="Trebuchet MS"/>
                <a:ea typeface="Trebuchet MS"/>
                <a:cs typeface="Trebuchet MS"/>
                <a:sym typeface="Trebuchet MS"/>
              </a:rPr>
              <a:t>OR...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2000" dirty="0">
              <a:solidFill>
                <a:srgbClr val="00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u="sng" dirty="0" smtClean="0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www.hcpss.org</a:t>
            </a:r>
            <a:endParaRPr lang="en-US" sz="2000" u="sng" dirty="0" smtClean="0">
              <a:solidFill>
                <a:schemeClr val="hlink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Click on “Academics</a:t>
            </a:r>
            <a:r>
              <a:rPr lang="en-US" sz="20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”Mathematics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2000" dirty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“Math Support Center</a:t>
            </a:r>
            <a:r>
              <a:rPr lang="en-US" sz="2000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20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“Elementary Math</a:t>
            </a:r>
            <a:r>
              <a:rPr lang="en-US" sz="2000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</a:p>
          <a:p>
            <a:pPr marL="0" lvl="0" indent="0" algn="ctr" rtl="0">
              <a:spcBef>
                <a:spcPts val="0"/>
              </a:spcBef>
              <a:buNone/>
            </a:pPr>
            <a:endParaRPr lang="en-US" sz="2000" dirty="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buNone/>
            </a:pPr>
            <a:r>
              <a:rPr lang="en-US" sz="20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“2nd Grade”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200" dirty="0">
              <a:solidFill>
                <a:srgbClr val="0B1723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00" cy="1044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</a:rPr>
              <a:t>Field Trips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00" cy="42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FFFF00"/>
                </a:solidFill>
              </a:rPr>
              <a:t>Fire Safety House: November</a:t>
            </a:r>
          </a:p>
          <a:p>
            <a:pPr lvl="0">
              <a:spcBef>
                <a:spcPts val="0"/>
              </a:spcBef>
              <a:buNone/>
            </a:pPr>
            <a:r>
              <a:rPr lang="en-US" sz="2400">
                <a:solidFill>
                  <a:srgbClr val="FFFF00"/>
                </a:solidFill>
              </a:rPr>
              <a:t>Science Center Visit: What’s the Matter?: December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endParaRPr sz="2400">
              <a:solidFill>
                <a:srgbClr val="FFFF00"/>
              </a:solidFill>
            </a:endParaRPr>
          </a:p>
        </p:txBody>
      </p:sp>
      <p:pic>
        <p:nvPicPr>
          <p:cNvPr id="240" name="Shape 240" descr="MDSCI2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049" y="3396147"/>
            <a:ext cx="2568624" cy="140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86" cy="1044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    Attention Parent Volunteers!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79462" y="1828800"/>
            <a:ext cx="7583486" cy="42089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2400">
                <a:solidFill>
                  <a:srgbClr val="FFFF00"/>
                </a:solidFill>
              </a:rPr>
              <a:t>If you would like to volunteer please email your child’s teacher with your availability. :)</a:t>
            </a:r>
          </a:p>
          <a:p>
            <a:pPr lvl="0" indent="0" algn="ctr" rtl="0">
              <a:lnSpc>
                <a:spcPct val="90000"/>
              </a:lnSpc>
              <a:spcBef>
                <a:spcPts val="0"/>
              </a:spcBef>
              <a:buClr>
                <a:srgbClr val="FFFF00"/>
              </a:buClr>
              <a:buSzPct val="100000"/>
            </a:pPr>
            <a:r>
              <a:rPr lang="en-US" sz="2400">
                <a:solidFill>
                  <a:srgbClr val="FFFF00"/>
                </a:solidFill>
              </a:rPr>
              <a:t>All volunteers must complete an online module...link is on FRES website: click “Parent Volunteer Information”</a:t>
            </a:r>
          </a:p>
          <a:p>
            <a:pPr marL="0" lvl="0" indent="-6985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http://www.hcpss.org/parents/volunteer-information/</a:t>
            </a:r>
            <a:r>
              <a:rPr lang="en-US" sz="2400">
                <a:solidFill>
                  <a:srgbClr val="FFFF00"/>
                </a:solidFill>
              </a:rPr>
              <a:t> </a:t>
            </a:r>
          </a:p>
          <a:p>
            <a:pPr marL="0" lvl="0" indent="-6985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rgbClr val="00FFFF"/>
                </a:solidFill>
              </a:rPr>
              <a:t>**Only takes about 5 minutes to complete!** :)</a:t>
            </a:r>
          </a:p>
          <a:p>
            <a:pPr marL="282575" marR="0" lvl="0" indent="-282575" algn="l" rtl="0">
              <a:lnSpc>
                <a:spcPct val="90000"/>
              </a:lnSpc>
              <a:spcBef>
                <a:spcPts val="2000"/>
              </a:spcBef>
              <a:buClr>
                <a:schemeClr val="lt1"/>
              </a:buClr>
              <a:buSzPct val="100000"/>
              <a:buFont typeface="Noto Symbol"/>
              <a:buNone/>
            </a:pPr>
            <a:endParaRPr sz="22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533400" y="228600"/>
            <a:ext cx="77724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58"/>
              </a:buClr>
              <a:buSzPct val="25000"/>
              <a:buFont typeface="Arial"/>
              <a:buNone/>
            </a:pPr>
            <a:r>
              <a:rPr lang="en-US" sz="5400" b="0" i="0" u="none" strike="noStrike" cap="none">
                <a:solidFill>
                  <a:srgbClr val="000058"/>
                </a:solidFill>
                <a:latin typeface="Arial"/>
                <a:ea typeface="Arial"/>
                <a:cs typeface="Arial"/>
                <a:sym typeface="Arial"/>
              </a:rPr>
              <a:t>Reminders</a:t>
            </a:r>
          </a:p>
        </p:txBody>
      </p:sp>
      <p:sp>
        <p:nvSpPr>
          <p:cNvPr id="253" name="Shape 253"/>
          <p:cNvSpPr/>
          <p:nvPr/>
        </p:nvSpPr>
        <p:spPr>
          <a:xfrm>
            <a:off x="609600" y="957262"/>
            <a:ext cx="8305799" cy="5486399"/>
          </a:xfrm>
          <a:prstGeom prst="flowChartAlternateProcess">
            <a:avLst/>
          </a:prstGeom>
          <a:solidFill>
            <a:srgbClr val="FFFFFF"/>
          </a:solidFill>
          <a:ln w="50800" cap="flat" cmpd="sng">
            <a:solidFill>
              <a:srgbClr val="F0992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609600" y="1143000"/>
            <a:ext cx="7848599" cy="71034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-US" sz="2400" b="1" i="0" u="none" strike="noStrike" cap="none">
                <a:latin typeface="Cambria"/>
                <a:ea typeface="Cambria"/>
                <a:cs typeface="Cambria"/>
                <a:sym typeface="Cambria"/>
              </a:rPr>
              <a:t>Label</a:t>
            </a:r>
            <a:r>
              <a:rPr lang="en-US" sz="2400" b="0" i="0" u="none" strike="noStrike" cap="none">
                <a:latin typeface="Cambria"/>
                <a:ea typeface="Cambria"/>
                <a:cs typeface="Cambria"/>
                <a:sym typeface="Cambria"/>
              </a:rPr>
              <a:t> all coats, backpacks, lunchboxes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, etc.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381000" algn="l" rtl="0">
              <a:spcBef>
                <a:spcPts val="0"/>
              </a:spcBef>
              <a:spcAft>
                <a:spcPts val="0"/>
              </a:spcAft>
              <a:buSzPct val="100000"/>
              <a:buFont typeface="Cambria"/>
              <a:buChar char="●"/>
            </a:pPr>
            <a:r>
              <a:rPr lang="en-US" sz="2400" b="0" i="0" u="none" strike="noStrike" cap="none">
                <a:latin typeface="Cambria"/>
                <a:ea typeface="Cambria"/>
                <a:cs typeface="Cambria"/>
                <a:sym typeface="Cambria"/>
              </a:rPr>
              <a:t>Please check your child’s </a:t>
            </a:r>
            <a:r>
              <a:rPr lang="en-US" sz="2400" b="1">
                <a:latin typeface="Cambria"/>
                <a:ea typeface="Cambria"/>
                <a:cs typeface="Cambria"/>
                <a:sym typeface="Cambria"/>
              </a:rPr>
              <a:t>Take Home folder </a:t>
            </a:r>
            <a:r>
              <a:rPr lang="en-US" sz="2400" b="1" i="0" u="none" strike="noStrike" cap="none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each night. Look for FRES papers on Thursdays.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buSzPct val="100000"/>
              <a:buFont typeface="Cambria"/>
              <a:buChar char="●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Eagle Egg Calendar remains inside </a:t>
            </a:r>
            <a:r>
              <a:rPr lang="en-US" sz="2400" b="1">
                <a:latin typeface="Cambria"/>
                <a:ea typeface="Cambria"/>
                <a:cs typeface="Cambria"/>
                <a:sym typeface="Cambria"/>
              </a:rPr>
              <a:t>Take Home </a:t>
            </a: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Folder.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buFont typeface="Cambria"/>
              <a:buChar char="●"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2000"/>
              </a:spcBef>
              <a:buSzPct val="100000"/>
              <a:buFont typeface="Cambria"/>
              <a:buChar char="●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Remember to check your child’s lunch account to ensure there are sufficient funds.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2000"/>
              </a:spcBef>
              <a:buFont typeface="Cambria"/>
              <a:buChar char="●"/>
            </a:pPr>
            <a:endParaRPr sz="24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rtl="0">
              <a:lnSpc>
                <a:spcPct val="115000"/>
              </a:lnSpc>
              <a:spcBef>
                <a:spcPts val="2000"/>
              </a:spcBef>
              <a:buSzPct val="100000"/>
              <a:buFont typeface="Cambria"/>
              <a:buChar char="●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Open communication- written note, email, phone call</a:t>
            </a:r>
          </a:p>
          <a:p>
            <a:pPr marL="914400" lvl="1" indent="-381000" algn="ctr" rtl="0">
              <a:lnSpc>
                <a:spcPct val="115000"/>
              </a:lnSpc>
              <a:spcBef>
                <a:spcPts val="2000"/>
              </a:spcBef>
              <a:buSzPct val="100000"/>
              <a:buFont typeface="Cambria"/>
              <a:buChar char="○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Teresa_Walquist@hcpss.org</a:t>
            </a:r>
          </a:p>
          <a:p>
            <a:pPr marL="914400" lvl="1" indent="-381000" algn="ctr" rtl="0">
              <a:lnSpc>
                <a:spcPct val="115000"/>
              </a:lnSpc>
              <a:spcBef>
                <a:spcPts val="2000"/>
              </a:spcBef>
              <a:buSzPct val="100000"/>
              <a:buFont typeface="Cambria"/>
              <a:buChar char="○"/>
            </a:pPr>
            <a:r>
              <a:rPr lang="en-US" sz="2400">
                <a:latin typeface="Cambria"/>
                <a:ea typeface="Cambria"/>
                <a:cs typeface="Cambria"/>
                <a:sym typeface="Cambria"/>
              </a:rPr>
              <a:t>410-880-5950</a:t>
            </a: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sz="2600" b="1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sz="2600" b="0" i="0" u="none" strike="noStrike" cap="none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ctr" rtl="0">
              <a:spcBef>
                <a:spcPts val="64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rgbClr val="2A14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marR="0" lvl="1" indent="0" algn="ctr" rtl="0">
              <a:spcBef>
                <a:spcPts val="64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2A142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6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5" name="Shape 255"/>
          <p:cNvSpPr/>
          <p:nvPr/>
        </p:nvSpPr>
        <p:spPr>
          <a:xfrm>
            <a:off x="6715125" y="39052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rgbClr val="00005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533400" y="3013075"/>
            <a:ext cx="4800600" cy="3006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ctr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look forward to a year of collaboration and success!</a:t>
            </a:r>
          </a:p>
          <a:p>
            <a:pPr marL="282575" marR="0" lvl="0" indent="-282575" algn="ctr" rtl="0">
              <a:spcBef>
                <a:spcPts val="2000"/>
              </a:spcBef>
              <a:buClr>
                <a:schemeClr val="lt1"/>
              </a:buClr>
              <a:buSzPct val="25000"/>
              <a:buFont typeface="Noto Symbol"/>
              <a:buNone/>
            </a:pPr>
            <a:endParaRPr sz="2200" b="0" i="1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3" name="Shape 263" descr="MCj03054330000[1]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24193" r="-24193"/>
          <a:stretch/>
        </p:blipFill>
        <p:spPr>
          <a:xfrm>
            <a:off x="4800600" y="3276600"/>
            <a:ext cx="4038599" cy="21891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/>
          <p:nvPr/>
        </p:nvSpPr>
        <p:spPr>
          <a:xfrm>
            <a:off x="0" y="0"/>
            <a:ext cx="9144000" cy="304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0" y="6553200"/>
            <a:ext cx="9144000" cy="304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76200" y="584537"/>
            <a:ext cx="8915400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 for attending Back to School Night!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130475" y="404125"/>
            <a:ext cx="7391399" cy="704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4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Second</a:t>
            </a:r>
            <a:r>
              <a:rPr lang="en-US" sz="3400" b="0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 Grade Team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381000" y="1524000"/>
            <a:ext cx="6738900" cy="674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Courtney Smith (LTS Kristin Anzures)- Teacher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Alexis Cramer- Teacher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Katie Leser- Teacher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Michelle Robinson-Teacher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Carol Spaulding- Para Educator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Teresa Walquist-Team Leader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</a:rPr>
              <a:t>Annie Johnson- Towson Intern</a:t>
            </a: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 descr="C:\Users\wlittle\AppData\Local\Microsoft\Windows\Temporary Internet Files\Content.IE5\BUSMSOV8\MC900078837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275" y="2133600"/>
            <a:ext cx="3070724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214049" y="485250"/>
            <a:ext cx="8715900" cy="1044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2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Second </a:t>
            </a:r>
            <a:r>
              <a:rPr lang="en-US" sz="4200" b="0" i="0" u="none" strike="noStrike" cap="none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Grade Team</a:t>
            </a:r>
            <a:r>
              <a:rPr lang="en-US" sz="42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’s Specialists</a:t>
            </a:r>
            <a:r>
              <a:rPr lang="en-US" sz="4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461349" y="1828800"/>
            <a:ext cx="8379000" cy="420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</a:rPr>
              <a:t>Jason Cook/Holli Hill- Special Education </a:t>
            </a:r>
            <a:r>
              <a:rPr lang="en-US" sz="3000" dirty="0" smtClean="0">
                <a:solidFill>
                  <a:schemeClr val="lt1"/>
                </a:solidFill>
              </a:rPr>
              <a:t>Teachers</a:t>
            </a:r>
          </a:p>
          <a:p>
            <a:pPr lvl="0" rtl="0">
              <a:spcBef>
                <a:spcPts val="0"/>
              </a:spcBef>
              <a:buNone/>
            </a:pPr>
            <a:endParaRPr lang="en-US" sz="3000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</a:rPr>
              <a:t>Estella </a:t>
            </a:r>
            <a:r>
              <a:rPr lang="en-US" sz="3000" dirty="0" err="1">
                <a:solidFill>
                  <a:schemeClr val="lt1"/>
                </a:solidFill>
              </a:rPr>
              <a:t>Duberry</a:t>
            </a:r>
            <a:r>
              <a:rPr lang="en-US" sz="3000" dirty="0">
                <a:solidFill>
                  <a:schemeClr val="lt1"/>
                </a:solidFill>
              </a:rPr>
              <a:t>- </a:t>
            </a:r>
            <a:r>
              <a:rPr lang="en-US" sz="3000" dirty="0" err="1">
                <a:solidFill>
                  <a:schemeClr val="lt1"/>
                </a:solidFill>
              </a:rPr>
              <a:t>Esol</a:t>
            </a:r>
            <a:r>
              <a:rPr lang="en-US" sz="3000" dirty="0">
                <a:solidFill>
                  <a:schemeClr val="lt1"/>
                </a:solidFill>
              </a:rPr>
              <a:t> </a:t>
            </a:r>
            <a:r>
              <a:rPr lang="en-US" sz="3000" dirty="0" smtClean="0">
                <a:solidFill>
                  <a:schemeClr val="lt1"/>
                </a:solidFill>
              </a:rPr>
              <a:t>Teacher</a:t>
            </a:r>
          </a:p>
          <a:p>
            <a:pPr lvl="0" rtl="0">
              <a:spcBef>
                <a:spcPts val="0"/>
              </a:spcBef>
              <a:buNone/>
            </a:pPr>
            <a:endParaRPr lang="en-US" sz="3000" dirty="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</a:rPr>
              <a:t>Kim Clawson- GT </a:t>
            </a:r>
            <a:r>
              <a:rPr lang="en-US" sz="3000" dirty="0" smtClean="0">
                <a:solidFill>
                  <a:schemeClr val="lt1"/>
                </a:solidFill>
              </a:rPr>
              <a:t>Teacher</a:t>
            </a:r>
          </a:p>
          <a:p>
            <a:pPr lvl="0" rtl="0">
              <a:spcBef>
                <a:spcPts val="0"/>
              </a:spcBef>
              <a:buNone/>
            </a:pPr>
            <a:endParaRPr lang="en-US" sz="3000" dirty="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sz="3000" dirty="0">
                <a:solidFill>
                  <a:schemeClr val="lt1"/>
                </a:solidFill>
              </a:rPr>
              <a:t>Matthew Vaughn-Smith- Reading Specialist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6934199" cy="1085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endParaRPr sz="3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2" name="Shape 182" descr="C:\Users\wlittle\AppData\Local\Microsoft\Windows\Temporary Internet Files\Content.IE5\60ZUH1RG\MP900448452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29600" cy="68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743600" y="1504775"/>
            <a:ext cx="8008800" cy="5021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9:0</a:t>
            </a:r>
            <a:r>
              <a:rPr lang="en-US" sz="2800">
                <a:solidFill>
                  <a:schemeClr val="dk1"/>
                </a:solidFill>
              </a:rPr>
              <a:t>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- 9:</a:t>
            </a:r>
            <a:r>
              <a:rPr lang="en-US" sz="2800">
                <a:solidFill>
                  <a:schemeClr val="dk1"/>
                </a:solidFill>
              </a:rPr>
              <a:t>15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lang="en-US" sz="2800">
                <a:solidFill>
                  <a:schemeClr val="dk1"/>
                </a:solidFill>
              </a:rPr>
              <a:t>Morning Work/Greeting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9:2</a:t>
            </a:r>
            <a:r>
              <a:rPr lang="en-US" sz="2800">
                <a:solidFill>
                  <a:schemeClr val="dk1"/>
                </a:solidFill>
              </a:rPr>
              <a:t>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-1</a:t>
            </a:r>
            <a:r>
              <a:rPr lang="en-US" sz="2800">
                <a:solidFill>
                  <a:schemeClr val="dk1"/>
                </a:solidFill>
              </a:rPr>
              <a:t>1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>
                <a:solidFill>
                  <a:schemeClr val="dk1"/>
                </a:solidFill>
              </a:rPr>
              <a:t>20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>
                <a:solidFill>
                  <a:schemeClr val="dk1"/>
                </a:solidFill>
              </a:rPr>
              <a:t>Language Arts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11:20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-1</a:t>
            </a:r>
            <a:r>
              <a:rPr lang="en-US" sz="2800">
                <a:solidFill>
                  <a:schemeClr val="dk1"/>
                </a:solidFill>
              </a:rPr>
              <a:t>2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800">
                <a:solidFill>
                  <a:schemeClr val="dk1"/>
                </a:solidFill>
              </a:rPr>
              <a:t>20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>
                <a:solidFill>
                  <a:schemeClr val="dk1"/>
                </a:solidFill>
              </a:rPr>
              <a:t>Recess/Lunch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12:20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-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>
                <a:solidFill>
                  <a:schemeClr val="dk1"/>
                </a:solidFill>
              </a:rPr>
              <a:t>:35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lang="en-US" sz="2800">
                <a:solidFill>
                  <a:schemeClr val="dk1"/>
                </a:solidFill>
              </a:rPr>
              <a:t>Math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>
                <a:solidFill>
                  <a:schemeClr val="dk1"/>
                </a:solidFill>
              </a:rPr>
              <a:t>:35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>
                <a:solidFill>
                  <a:schemeClr val="dk1"/>
                </a:solidFill>
              </a:rPr>
              <a:t>- 2:30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	</a:t>
            </a:r>
            <a:r>
              <a:rPr lang="en-US" sz="2800">
                <a:solidFill>
                  <a:schemeClr val="dk1"/>
                </a:solidFill>
              </a:rPr>
              <a:t>Content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2:30-3:30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     </a:t>
            </a:r>
            <a:r>
              <a:rPr lang="en-US" sz="2800">
                <a:solidFill>
                  <a:schemeClr val="dk1"/>
                </a:solidFill>
              </a:rPr>
              <a:t>Related Arts</a:t>
            </a:r>
          </a:p>
          <a:p>
            <a:pPr marL="0" marR="0" lvl="0" indent="0" algn="l" rtl="0">
              <a:spcBef>
                <a:spcPts val="140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3:</a:t>
            </a:r>
            <a:r>
              <a:rPr lang="en-US" sz="2800">
                <a:solidFill>
                  <a:schemeClr val="dk1"/>
                </a:solidFill>
              </a:rPr>
              <a:t>30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-3:</a:t>
            </a:r>
            <a:r>
              <a:rPr lang="en-US" sz="2800">
                <a:solidFill>
                  <a:schemeClr val="dk1"/>
                </a:solidFill>
              </a:rPr>
              <a:t>55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Dismissal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897937" y="152400"/>
            <a:ext cx="723384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Let’s take a look at the schedule…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 descr="Screen shot 2014-08-18 at 12.58.59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5125" y="4283623"/>
            <a:ext cx="1828800" cy="17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Screen shot 2014-08-18 at 12.58.06 P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610925">
            <a:off x="816823" y="313484"/>
            <a:ext cx="1706751" cy="133453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2590800" y="304800"/>
            <a:ext cx="6248399" cy="1085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914400" marR="0" lvl="0" indent="45720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Lunch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787075" y="1961500"/>
            <a:ext cx="7883399" cy="190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Lunch costs $2.75. Milk cost $0.50 (if bought separately)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pay for lunch, cash can be brought to school or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put funds on POS via the HCPSS website. </a:t>
            </a:r>
            <a:r>
              <a:rPr lang="en-US" sz="2400">
                <a:solidFill>
                  <a:schemeClr val="dk1"/>
                </a:solidFill>
              </a:rPr>
              <a:t>If your child comes in with money, please put it in a plastic bag with their name on it.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228600" y="4283625"/>
            <a:ext cx="6858000" cy="18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65532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– </a:t>
            </a: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Policy 9010</a:t>
            </a:r>
          </a:p>
        </p:txBody>
      </p:sp>
      <p:pic>
        <p:nvPicPr>
          <p:cNvPr id="199" name="Shape 199" descr="Screen shot 2014-08-19 at 8.44.48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23550" y="4295875"/>
            <a:ext cx="401189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294287" y="1531200"/>
            <a:ext cx="88703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Doors open at 9:0</a:t>
            </a:r>
            <a:r>
              <a:rPr lang="en-US" sz="2400">
                <a:solidFill>
                  <a:schemeClr val="dk1"/>
                </a:solidFill>
              </a:rPr>
              <a:t>0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Parents are required to stop by the office to</a:t>
            </a:r>
            <a:r>
              <a:rPr lang="en-US"/>
              <a:t>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a tardy slip for their child if they arrive after 9:</a:t>
            </a:r>
            <a:r>
              <a:rPr lang="en-US" sz="2400">
                <a:solidFill>
                  <a:schemeClr val="dk1"/>
                </a:solidFill>
              </a:rPr>
              <a:t>1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23322" y="2689840"/>
            <a:ext cx="8345099" cy="1200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must bring a dated note after returning from an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absence in order for it to be considered a lawful absence.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may only make up work if the absence is excused.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Screen shot 2014-08-19 at 10.02.22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1987" y="380999"/>
            <a:ext cx="1745399" cy="13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81000" y="762000"/>
            <a:ext cx="6934199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Emergency Information</a:t>
            </a:r>
            <a:br>
              <a:rPr lang="en-US" sz="3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lang="en-US" sz="3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8" name="Shape 208" descr="Screen shot 2014-08-19 at 10.03.04 A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98" y="4572000"/>
            <a:ext cx="2388150" cy="177323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52400" y="1434404"/>
            <a:ext cx="8340770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ensure we can reach you, it is vital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</a:rPr>
              <a:t>t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hat your child’s emergency information is filled out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updated throughout the year.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152400" y="3200400"/>
            <a:ext cx="8763000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case of an emergency, it is imperative that we know how your child will be getting home if an early dismissal is necessary.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5896075" y="871100"/>
            <a:ext cx="3429000" cy="60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>
                <a:solidFill>
                  <a:srgbClr val="000090"/>
                </a:solidFill>
                <a:latin typeface="Trebuchet MS"/>
                <a:ea typeface="Trebuchet MS"/>
                <a:cs typeface="Trebuchet MS"/>
                <a:sym typeface="Trebuchet MS"/>
              </a:rPr>
              <a:t>Homework: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0" y="2319225"/>
            <a:ext cx="9144000" cy="432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2575" marR="0" lvl="0" indent="-282575" algn="ctr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2200">
                <a:solidFill>
                  <a:schemeClr val="lt1"/>
                </a:solidFill>
              </a:rPr>
              <a:t>Our formal homework program will begin on Monday Sept.26</a:t>
            </a:r>
            <a:r>
              <a:rPr lang="en-US" sz="2200">
                <a:solidFill>
                  <a:srgbClr val="FFFF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endParaRPr sz="2400">
              <a:solidFill>
                <a:srgbClr val="FFFF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Team 2 will follow the HCPSS guidelines for homework.  Second graders should be completing a total of 30 minutes of homework a night. </a:t>
            </a:r>
          </a:p>
          <a:p>
            <a:pPr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Each student will receive a reading log and a math activity sheet.  They should be reading at least 20 minutes a night and practicing their math facts with one of the activities for 10 minutes.  Reading logs and math activity sheets should be turned in each week on Friday.</a:t>
            </a:r>
          </a:p>
          <a:p>
            <a:pPr marL="282575" marR="0" lvl="0" indent="-282575" algn="ctr" rtl="0">
              <a:spcBef>
                <a:spcPts val="2000"/>
              </a:spcBef>
              <a:buClr>
                <a:schemeClr val="dk1"/>
              </a:buClr>
              <a:buSzPct val="250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282575" marR="0" lvl="0" indent="-282575" algn="ctr" rtl="0">
              <a:spcBef>
                <a:spcPts val="2000"/>
              </a:spcBef>
              <a:buClr>
                <a:schemeClr val="dk1"/>
              </a:buClr>
              <a:buSzPct val="25000"/>
              <a:buFont typeface="Noto Symbo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</a:t>
            </a:r>
          </a:p>
        </p:txBody>
      </p:sp>
      <p:pic>
        <p:nvPicPr>
          <p:cNvPr id="218" name="Shape 218" descr="C:\Users\wlittle\AppData\Local\Microsoft\Windows\Temporary Internet Files\Content.IE5\C14HF1AH\MC900233838[1].wm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075" y="0"/>
            <a:ext cx="5714999" cy="24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779462" y="381000"/>
            <a:ext cx="7583400" cy="1044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00"/>
                </a:solidFill>
              </a:rPr>
              <a:t>Eagle Egg Calendar</a:t>
            </a:r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3670275" y="1324500"/>
            <a:ext cx="4692600" cy="420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Forest Ridge continues to send home a daily calendar where each student records their behavior for the day. 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In order to increase communication between the teacher and parent, the calendar is to be signed and returned each day. This will also be in your child’s </a:t>
            </a:r>
            <a:r>
              <a:rPr lang="en-US" sz="2400">
                <a:solidFill>
                  <a:srgbClr val="00FF00"/>
                </a:solidFill>
              </a:rPr>
              <a:t>Take Home </a:t>
            </a:r>
            <a:r>
              <a:rPr lang="en-US" sz="2400">
                <a:solidFill>
                  <a:schemeClr val="lt1"/>
                </a:solidFill>
              </a:rPr>
              <a:t>folder every day.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</a:endParaRPr>
          </a:p>
        </p:txBody>
      </p:sp>
      <p:pic>
        <p:nvPicPr>
          <p:cNvPr id="226" name="Shape 226" descr="Screen shot 2015-08-31 at 10.37.43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278" y="1828803"/>
            <a:ext cx="2962925" cy="388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rgbClr val="000000"/>
      </a:dk1>
      <a:lt1>
        <a:srgbClr val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Microsoft Macintosh PowerPoint</Application>
  <PresentationFormat>On-screen Show (4:3)</PresentationFormat>
  <Paragraphs>114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Noto Symbol</vt:lpstr>
      <vt:lpstr>Times New Roman</vt:lpstr>
      <vt:lpstr>Trebuchet MS</vt:lpstr>
      <vt:lpstr>Verdana</vt:lpstr>
      <vt:lpstr>Revolution</vt:lpstr>
      <vt:lpstr>PowerPoint Presentation</vt:lpstr>
      <vt:lpstr>Second Grade Team</vt:lpstr>
      <vt:lpstr>Second Grade Team’s Specialists </vt:lpstr>
      <vt:lpstr>PowerPoint Presentation</vt:lpstr>
      <vt:lpstr>Lunch</vt:lpstr>
      <vt:lpstr>Attendance – Policy 9010</vt:lpstr>
      <vt:lpstr>Emergency Information </vt:lpstr>
      <vt:lpstr>Homework:</vt:lpstr>
      <vt:lpstr>Eagle Egg Calendar</vt:lpstr>
      <vt:lpstr>Where Can I Find More Information?</vt:lpstr>
      <vt:lpstr>Field Trips</vt:lpstr>
      <vt:lpstr>     Attention Parent Volunteers!</vt:lpstr>
      <vt:lpstr>Reminders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2016-09-19T21:01:41Z</dcterms:modified>
</cp:coreProperties>
</file>