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4" name="Danielle Shanks"/>
  <p:cmAuthor clrIdx="1" id="1" initials="" lastIdx="2" name="Stephanie Pazornick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4">
    <p:pos x="6000" y="0"/>
    <p:text>Will you share what the Eagle Eggs will be used for?</p:text>
  </p:cm>
  <p:cm authorId="1" idx="2">
    <p:pos x="6000" y="100"/>
    <p:text>In Kindergarten the eagle is usually the reward itself. Individual teachers will explain if they do anything different :)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3">
    <p:pos x="6000" y="0"/>
    <p:text>Please stress that this form is a TEACHING TOOL!</p:text>
  </p:cm>
  <p:cm authorId="1" idx="1">
    <p:pos x="6000" y="100"/>
    <p:text>We do :)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2">
    <p:pos x="6000" y="0"/>
    <p:text>I'm not sure the 1st point says what you mean for it to . . .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I really like how you included student samples!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png"/><Relationship Id="rId3" Type="http://schemas.openxmlformats.org/officeDocument/2006/relationships/image" Target="../media/image0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Relationship Id="rId3" Type="http://schemas.openxmlformats.org/officeDocument/2006/relationships/image" Target="../media/image0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Relationship Id="rId3" Type="http://schemas.openxmlformats.org/officeDocument/2006/relationships/image" Target="../media/image0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TitleSlide.png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367" y="187452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9" name="Shape 19"/>
          <p:cNvSpPr txBox="1"/>
          <p:nvPr>
            <p:ph type="ctrTitle"/>
          </p:nvPr>
        </p:nvSpPr>
        <p:spPr>
          <a:xfrm>
            <a:off x="1600200" y="2492375"/>
            <a:ext cx="6762748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1600200" y="3966882"/>
            <a:ext cx="676274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ctr">
              <a:spcBef>
                <a:spcPts val="600"/>
              </a:spcBef>
              <a:buClr>
                <a:srgbClr val="888888"/>
              </a:buClr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ctr">
              <a:spcBef>
                <a:spcPts val="600"/>
              </a:spcBef>
              <a:buClr>
                <a:srgbClr val="888888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ctr">
              <a:spcBef>
                <a:spcPts val="600"/>
              </a:spcBef>
              <a:buClr>
                <a:srgbClr val="888888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ctr">
              <a:spcBef>
                <a:spcPts val="600"/>
              </a:spcBef>
              <a:buClr>
                <a:srgbClr val="888888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87" name="Shape 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710953" y="1828800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5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84150" lvl="1" marL="57785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77800" lvl="3" marL="114300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4710953" y="3991816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5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84150" lvl="1" marL="57785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77800" lvl="3" marL="114300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3" type="body"/>
          </p:nvPr>
        </p:nvSpPr>
        <p:spPr>
          <a:xfrm>
            <a:off x="779462" y="1828800"/>
            <a:ext cx="3657600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5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84150" lvl="1" marL="57785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77800" lvl="3" marL="114300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96" name="Shape 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779462" y="1828800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5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84150" lvl="1" marL="57785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77800" lvl="3" marL="114300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779462" y="3991816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5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84150" lvl="1" marL="57785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77800" lvl="3" marL="114300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3" type="body"/>
          </p:nvPr>
        </p:nvSpPr>
        <p:spPr>
          <a:xfrm>
            <a:off x="4710953" y="1828800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5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84150" lvl="1" marL="57785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77800" lvl="3" marL="114300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4" type="body"/>
          </p:nvPr>
        </p:nvSpPr>
        <p:spPr>
          <a:xfrm>
            <a:off x="4710953" y="3991816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5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84150" lvl="1" marL="57785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77800" lvl="3" marL="114300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Caption.png" id="106" name="Shape 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367" y="187452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type="title"/>
          </p:nvPr>
        </p:nvSpPr>
        <p:spPr>
          <a:xfrm>
            <a:off x="779464" y="590550"/>
            <a:ext cx="3657600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693023" y="739587"/>
            <a:ext cx="3657600" cy="53087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5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84150" lvl="1" marL="57785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77800" lvl="3" marL="114300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779464" y="1816100"/>
            <a:ext cx="3657600" cy="38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2000"/>
              </a:spcBef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with 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PictureCaption.png" id="114" name="Shape 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8977" y="187452"/>
            <a:ext cx="853665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>
            <p:ph type="title"/>
          </p:nvPr>
        </p:nvSpPr>
        <p:spPr>
          <a:xfrm>
            <a:off x="3886200" y="533400"/>
            <a:ext cx="4476749" cy="12525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886123" y="1828800"/>
            <a:ext cx="4474539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000"/>
              </a:spcBef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3886123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5867398" y="6288741"/>
            <a:ext cx="26759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20" name="Shape 120"/>
          <p:cNvSpPr/>
          <p:nvPr>
            <p:ph idx="2" type="pic"/>
          </p:nvPr>
        </p:nvSpPr>
        <p:spPr>
          <a:xfrm flipH="1">
            <a:off x="188252" y="179292"/>
            <a:ext cx="3281086" cy="6483095"/>
          </a:xfrm>
          <a:prstGeom prst="round1Rect">
            <a:avLst>
              <a:gd fmla="val 17325" name="adj"/>
            </a:avLst>
          </a:prstGeom>
          <a:blipFill rotWithShape="0">
            <a:blip r:embed="rId3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000"/>
              </a:spcBef>
              <a:buClr>
                <a:schemeClr val="lt1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above Captio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PictureCaption-Extras.png" id="122" name="Shape 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367" y="187452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>
            <p:ph type="title"/>
          </p:nvPr>
        </p:nvSpPr>
        <p:spPr>
          <a:xfrm>
            <a:off x="808037" y="3778623"/>
            <a:ext cx="7560514" cy="110265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4" name="Shape 124"/>
          <p:cNvSpPr/>
          <p:nvPr>
            <p:ph idx="2" type="pic"/>
          </p:nvPr>
        </p:nvSpPr>
        <p:spPr>
          <a:xfrm flipH="1">
            <a:off x="871583" y="762000"/>
            <a:ext cx="7427726" cy="2989730"/>
          </a:xfrm>
          <a:prstGeom prst="roundRect">
            <a:avLst>
              <a:gd fmla="val 7476" name="adj"/>
            </a:avLst>
          </a:prstGeom>
          <a:blipFill rotWithShape="0">
            <a:blip r:embed="rId3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000"/>
              </a:spcBef>
              <a:buClr>
                <a:schemeClr val="lt1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808033" y="4827492"/>
            <a:ext cx="7559977" cy="12208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381000" y="6288741"/>
            <a:ext cx="18651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3325812" y="6288741"/>
            <a:ext cx="52175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130" name="Shape 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 rot="5400000">
            <a:off x="2466741" y="141521"/>
            <a:ext cx="4208929" cy="75834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28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71450" lvl="1" marL="57785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77800" lvl="3" marL="114300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137" name="Shape 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>
            <p:ph type="title"/>
          </p:nvPr>
        </p:nvSpPr>
        <p:spPr>
          <a:xfrm rot="5400000">
            <a:off x="5373266" y="2734842"/>
            <a:ext cx="5268912" cy="13581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 rot="5400000">
            <a:off x="1230313" y="328613"/>
            <a:ext cx="5268911" cy="6170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28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71450" lvl="1" marL="57785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77800" lvl="3" marL="114300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24" name="Shape 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779462" y="1828800"/>
            <a:ext cx="7583486" cy="42089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28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71450" lvl="1" marL="57785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77800" lvl="3" marL="114300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, Alt.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PictureCaption-Extras.png" id="31" name="Shape 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367" y="187452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>
            <p:ph type="title"/>
          </p:nvPr>
        </p:nvSpPr>
        <p:spPr>
          <a:xfrm>
            <a:off x="4710953" y="533400"/>
            <a:ext cx="3657600" cy="12525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/>
          <p:nvPr>
            <p:ph idx="2" type="pic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rotWithShape="0">
            <a:blip r:embed="rId3">
              <a:alphaModFix/>
            </a:blip>
            <a:stretch>
              <a:fillRect b="0" l="0" r="0" t="0"/>
            </a:stretch>
          </a:blipFill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000"/>
              </a:spcBef>
              <a:buClr>
                <a:schemeClr val="lt1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710412" y="1828800"/>
            <a:ext cx="36576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000"/>
              </a:spcBef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381000" y="6288741"/>
            <a:ext cx="18651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325812" y="6288741"/>
            <a:ext cx="52175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39" name="Shape 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779462" y="1828800"/>
            <a:ext cx="3657600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5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84150" lvl="1" marL="57785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77800" lvl="3" marL="114300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688541" y="1828800"/>
            <a:ext cx="3657600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5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84150" lvl="1" marL="57785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77800" lvl="3" marL="114300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47" name="Shape 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53" name="Shape 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SectionHeader.png" id="58" name="Shape 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367" y="187452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>
            <p:ph type="title"/>
          </p:nvPr>
        </p:nvSpPr>
        <p:spPr>
          <a:xfrm>
            <a:off x="779462" y="2591359"/>
            <a:ext cx="7583486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1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779462" y="3950353"/>
            <a:ext cx="7583486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888888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888888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888888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888888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65" name="Shape 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779462" y="1438834"/>
            <a:ext cx="3657600" cy="7898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7142"/>
              </a:lnSpc>
              <a:spcBef>
                <a:spcPts val="0"/>
              </a:spcBef>
              <a:buClr>
                <a:schemeClr val="lt1"/>
              </a:buClr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779462" y="2362199"/>
            <a:ext cx="3657600" cy="3686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5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84150" lvl="1" marL="57785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77800" lvl="3" marL="114300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3" type="body"/>
          </p:nvPr>
        </p:nvSpPr>
        <p:spPr>
          <a:xfrm>
            <a:off x="4705350" y="1438834"/>
            <a:ext cx="3657600" cy="7898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7142"/>
              </a:lnSpc>
              <a:spcBef>
                <a:spcPts val="0"/>
              </a:spcBef>
              <a:buClr>
                <a:schemeClr val="lt1"/>
              </a:buClr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4" type="body"/>
          </p:nvPr>
        </p:nvSpPr>
        <p:spPr>
          <a:xfrm>
            <a:off x="4705350" y="2362199"/>
            <a:ext cx="3657600" cy="3686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5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84150" lvl="1" marL="57785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77800" lvl="3" marL="114300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cxnSp>
        <p:nvCxnSpPr>
          <p:cNvPr id="74" name="Shape 74"/>
          <p:cNvCxnSpPr/>
          <p:nvPr/>
        </p:nvCxnSpPr>
        <p:spPr>
          <a:xfrm>
            <a:off x="874058" y="2286000"/>
            <a:ext cx="3563002" cy="1587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Shape 75"/>
          <p:cNvCxnSpPr/>
          <p:nvPr/>
        </p:nvCxnSpPr>
        <p:spPr>
          <a:xfrm>
            <a:off x="4815839" y="2286000"/>
            <a:ext cx="3566159" cy="1587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Shape 76"/>
          <p:cNvCxnSpPr/>
          <p:nvPr/>
        </p:nvCxnSpPr>
        <p:spPr>
          <a:xfrm>
            <a:off x="874058" y="2286000"/>
            <a:ext cx="3563002" cy="1587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Shape 77"/>
          <p:cNvCxnSpPr/>
          <p:nvPr/>
        </p:nvCxnSpPr>
        <p:spPr>
          <a:xfrm>
            <a:off x="4815839" y="2286000"/>
            <a:ext cx="3566159" cy="1587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 Content, Top and Bottom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79" name="Shape 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779462" y="1828800"/>
            <a:ext cx="7585076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5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84150" lvl="1" marL="57785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77800" lvl="3" marL="114300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779462" y="3991816"/>
            <a:ext cx="7585076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5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84150" lvl="1" marL="57785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77800" lvl="3" marL="114300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89706" y="189706"/>
            <a:ext cx="8764587" cy="6478586"/>
          </a:xfrm>
          <a:prstGeom prst="round2DiagRect">
            <a:avLst>
              <a:gd fmla="val 9416" name="adj1"/>
              <a:gd fmla="val 0" name="adj2"/>
            </a:avLst>
          </a:prstGeom>
          <a:gradFill>
            <a:gsLst>
              <a:gs pos="0">
                <a:schemeClr val="lt2"/>
              </a:gs>
              <a:gs pos="17000">
                <a:schemeClr val="lt2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779462" y="1828800"/>
            <a:ext cx="7583486" cy="42089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28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71450" lvl="1" marL="57785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74625" lvl="2" marL="86042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77800" lvl="3" marL="114300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8275" lvl="4" marL="1425575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8.jpg"/><Relationship Id="rId4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1.xml"/><Relationship Id="rId4" Type="http://schemas.openxmlformats.org/officeDocument/2006/relationships/image" Target="../media/image0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2.xml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3.xml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comments" Target="../comments/comment4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mail.hcpss.org/owa/redir.aspx?C=YsjYEBbn0E6gwU9cQGxUQhNdUiLkvdIIaYpG8sRVfGJMlL_CtsqRL5VYshvTbRwG6n_qJ_-4t2Y.&amp;URL=http://www.hcpss.org/parents/volunteer-information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hcpss.org" TargetMode="External"/><Relationship Id="rId4" Type="http://schemas.openxmlformats.org/officeDocument/2006/relationships/hyperlink" Target="https://hcpss.instructure.com/courses/34447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hcpss.or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hcpss.org" TargetMode="External"/><Relationship Id="rId4" Type="http://schemas.openxmlformats.org/officeDocument/2006/relationships/hyperlink" Target="https://hcpss.instructure.com/courses/34447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ctrTitle"/>
          </p:nvPr>
        </p:nvSpPr>
        <p:spPr>
          <a:xfrm>
            <a:off x="1747450" y="2124828"/>
            <a:ext cx="5867400" cy="225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Back to School Night</a:t>
            </a:r>
            <a:br>
              <a:rPr b="0" i="0" lang="en-US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Kindergarten 201</a:t>
            </a:r>
            <a:r>
              <a:rPr lang="en-US"/>
              <a:t>6</a:t>
            </a:r>
            <a:r>
              <a:rPr b="0" i="0" lang="en-US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Choice Time </a:t>
            </a:r>
          </a:p>
        </p:txBody>
      </p:sp>
      <p:sp>
        <p:nvSpPr>
          <p:cNvPr id="208" name="Shape 208"/>
          <p:cNvSpPr txBox="1"/>
          <p:nvPr>
            <p:ph idx="2" type="body"/>
          </p:nvPr>
        </p:nvSpPr>
        <p:spPr>
          <a:xfrm>
            <a:off x="1383230" y="1764989"/>
            <a:ext cx="3657600" cy="4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Our favorite time!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chance for learning how to get along with one another</a:t>
            </a:r>
          </a:p>
          <a:p>
            <a:pPr indent="-282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chance for the teachers to informally instruct both socially and academically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779465" y="381000"/>
            <a:ext cx="1778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Snack </a:t>
            </a:r>
          </a:p>
        </p:txBody>
      </p:sp>
      <p:sp>
        <p:nvSpPr>
          <p:cNvPr id="214" name="Shape 214"/>
          <p:cNvSpPr txBox="1"/>
          <p:nvPr>
            <p:ph idx="2" type="body"/>
          </p:nvPr>
        </p:nvSpPr>
        <p:spPr>
          <a:xfrm>
            <a:off x="749400" y="1514100"/>
            <a:ext cx="7177500" cy="49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i="0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PACK A SNACK FOR YOUR CHILD EACH DAY.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7368"/>
              <a:buFont typeface="Noto Sans Symbols"/>
              <a:buChar char="●"/>
            </a:pPr>
            <a:r>
              <a:rPr b="0" i="0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Snack should be</a:t>
            </a:r>
            <a:r>
              <a:rPr b="0" i="1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1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healthy</a:t>
            </a:r>
            <a:r>
              <a:rPr b="0" i="1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  (fruit, goldfish, pretzels, graham crackers, etc.)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7368"/>
              <a:buFont typeface="Noto Sans Symbols"/>
              <a:buChar char="●"/>
            </a:pPr>
            <a:r>
              <a:rPr b="0" i="1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NO NUT PRODUCTS - We have a life-threatening allergy.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7368"/>
              <a:buFont typeface="Noto Sans Symbols"/>
              <a:buChar char="●"/>
            </a:pPr>
            <a:r>
              <a:rPr b="0" i="1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No juice boxes or drinks.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7368"/>
              <a:buFont typeface="Noto Sans Symbols"/>
              <a:buChar char="●"/>
            </a:pPr>
            <a:r>
              <a:rPr b="0" i="0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Place snack in a small labeled Ziploc bag.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7368"/>
              <a:buFont typeface="Noto Sans Symbols"/>
              <a:buChar char="●"/>
            </a:pPr>
            <a:r>
              <a:rPr b="0" i="0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 </a:t>
            </a:r>
            <a:r>
              <a:rPr b="0" i="1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not</a:t>
            </a:r>
            <a:r>
              <a:rPr b="0" i="0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place in lunchbox.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7368"/>
              <a:buFont typeface="Noto Sans Symbols"/>
              <a:buChar char="●"/>
            </a:pPr>
            <a:r>
              <a:rPr b="0" i="0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No utensils will be provided.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buClr>
                <a:schemeClr val="lt1"/>
              </a:buClr>
              <a:buSzPct val="97368"/>
              <a:buFont typeface="Noto Sans Symbols"/>
              <a:buChar char="●"/>
            </a:pPr>
            <a:r>
              <a:rPr b="0" i="0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Your child should be able to eat snack independently.  (Practice opening containers and cleaning up.)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4900822" y="438217"/>
            <a:ext cx="3591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1"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alert us immediately of any allergies to food or dietary restrictions.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Quiet Time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779462" y="1828800"/>
            <a:ext cx="3657600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make sure your child has a small towel or blanket.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Blankets will be sent home periodically to be cleaned.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a bathroom and drink break too.</a:t>
            </a:r>
          </a:p>
          <a:p>
            <a:pPr indent="-282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1:2</a:t>
            </a:r>
            <a:r>
              <a:rPr lang="en-US"/>
              <a:t>5</a:t>
            </a: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Specials   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779462" y="1905000"/>
            <a:ext cx="3657600" cy="4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Physical Education 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  WEAR TENNIS SHOES on                             Tuesday, </a:t>
            </a:r>
            <a:r>
              <a:rPr lang="en-US" sz="1600">
                <a:solidFill>
                  <a:srgbClr val="FFFF00"/>
                </a:solidFill>
              </a:rPr>
              <a:t>Thursday, and Friday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!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Art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Music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Technology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Media</a:t>
            </a:r>
          </a:p>
          <a:p>
            <a:pPr indent="-282575" lvl="0" marL="282575" marR="0" rtl="0" algn="l">
              <a:spcBef>
                <a:spcPts val="2000"/>
              </a:spcBef>
              <a:buClr>
                <a:srgbClr val="000000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RETURN book each </a:t>
            </a:r>
            <a:r>
              <a:rPr lang="en-US" sz="1600">
                <a:solidFill>
                  <a:srgbClr val="FFFF00"/>
                </a:solidFill>
              </a:rPr>
              <a:t>Monday</a:t>
            </a:r>
            <a:r>
              <a:rPr b="0" i="0" lang="en-US" sz="1600" u="none" cap="none" strike="noStrik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1077484" y="2417475"/>
            <a:ext cx="36576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Recess 2:2</a:t>
            </a:r>
            <a:r>
              <a:rPr lang="en-US"/>
              <a:t>5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5274500" y="1837500"/>
            <a:ext cx="2670900" cy="56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wear appropriate clothing and shoes.</a:t>
            </a: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 try to go out as often as we can, even if it is cold.</a:t>
            </a: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LABEL your jackets, gloves, and hats.</a:t>
            </a:r>
          </a:p>
          <a:p>
            <a:pPr indent="0" lvl="0" marL="0" marR="0" rtl="0" algn="l">
              <a:spcBef>
                <a:spcPts val="2000"/>
              </a:spcBef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1 - 2 – 3 Magic!</a:t>
            </a:r>
          </a:p>
        </p:txBody>
      </p:sp>
      <p:pic>
        <p:nvPicPr>
          <p:cNvPr descr="shopping.jpeg" id="239" name="Shape 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7350" y="381000"/>
            <a:ext cx="1625599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havior Chart.jpg" id="240" name="Shape 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9525" y="1763025"/>
            <a:ext cx="5096100" cy="47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LOOK FOR EAGLE EGGS!</a:t>
            </a:r>
          </a:p>
        </p:txBody>
      </p:sp>
      <p:pic>
        <p:nvPicPr>
          <p:cNvPr descr="SDC13275-1.JPG" id="246" name="Shape 24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-7596" r="-7596" t="0"/>
          <a:stretch/>
        </p:blipFill>
        <p:spPr>
          <a:xfrm>
            <a:off x="4688541" y="1828800"/>
            <a:ext cx="3657600" cy="421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779462" y="2116236"/>
            <a:ext cx="3193822" cy="3785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FOCUS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RESPECT</a:t>
            </a:r>
            <a:b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EFFORT </a:t>
            </a:r>
            <a:b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SAFETY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Praise your children when they come home with Eagle Eggs!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0" y="0"/>
            <a:ext cx="586275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Reflection Form</a:t>
            </a:r>
          </a:p>
        </p:txBody>
      </p:sp>
      <p:pic>
        <p:nvPicPr>
          <p:cNvPr descr="Picture 3.png" id="253" name="Shape 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4842" y="1143000"/>
            <a:ext cx="4253188" cy="539770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5862755" y="1683578"/>
            <a:ext cx="2716435" cy="1754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discuss with child at home, focusing on how they plan to act in the future.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Sign and return.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737758" y="457814"/>
            <a:ext cx="4194169" cy="7018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MIR</a:t>
            </a:r>
          </a:p>
        </p:txBody>
      </p:sp>
      <p:pic>
        <p:nvPicPr>
          <p:cNvPr descr="Picture 5.png" id="260" name="Shape 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633" y="1159682"/>
            <a:ext cx="4268708" cy="552782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/>
        </p:nvSpPr>
        <p:spPr>
          <a:xfrm>
            <a:off x="5758837" y="1432519"/>
            <a:ext cx="2894185" cy="4247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Minor Incident Report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Given when student has had repeatedly misbehaved.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Given when student’s behavior is more severe.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Copy Is kept for data in school, not in child’s permanent records.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sign and return the next day.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Homework 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4061857" y="430497"/>
            <a:ext cx="4711711" cy="1989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Homework will be in a journal.  </a:t>
            </a:r>
          </a:p>
          <a:p>
            <a:pPr indent="-282575" lvl="0" marL="282575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It will come home on Monday and be returned on Friday.</a:t>
            </a:r>
          </a:p>
          <a:p>
            <a:pPr indent="-282575" lvl="0" marL="282575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8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Sight words will be included in the journal.</a:t>
            </a:r>
          </a:p>
          <a:p>
            <a:pPr indent="-282575" lvl="0" marL="282575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185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2575" lvl="0" marL="282575" marR="0" rtl="0" algn="l">
              <a:lnSpc>
                <a:spcPct val="90000"/>
              </a:lnSpc>
              <a:spcBef>
                <a:spcPts val="2000"/>
              </a:spcBef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185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3395" y="3416226"/>
            <a:ext cx="6019799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Agenda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572735" y="1425387"/>
            <a:ext cx="7583486" cy="4208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2666"/>
              <a:buFont typeface="Noto Sans Symbols"/>
              <a:buChar char="●"/>
            </a:pPr>
            <a:r>
              <a:rPr b="0" i="0" lang="en-US" sz="154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Typical Day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2666"/>
              <a:buFont typeface="Noto Sans Symbols"/>
              <a:buChar char="●"/>
            </a:pPr>
            <a:r>
              <a:rPr b="0" i="0" lang="en-US" sz="154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Behavior System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2666"/>
              <a:buFont typeface="Noto Sans Symbols"/>
              <a:buChar char="●"/>
            </a:pPr>
            <a:r>
              <a:rPr b="0" i="0" lang="en-US" sz="154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Homework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2666"/>
              <a:buFont typeface="Noto Sans Symbols"/>
              <a:buChar char="●"/>
            </a:pPr>
            <a:r>
              <a:rPr b="0" i="0" lang="en-US" sz="154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Field trips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2666"/>
              <a:buFont typeface="Noto Sans Symbols"/>
              <a:buChar char="●"/>
            </a:pPr>
            <a:r>
              <a:rPr b="0" i="0" lang="en-US" sz="154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to Ask Your Child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2666"/>
              <a:buFont typeface="Noto Sans Symbols"/>
              <a:buChar char="●"/>
            </a:pPr>
            <a:r>
              <a:rPr b="0" i="0" lang="en-US" sz="154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Going Home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2666"/>
              <a:buFont typeface="Noto Sans Symbols"/>
              <a:buChar char="●"/>
            </a:pPr>
            <a:r>
              <a:rPr b="0" i="0" lang="en-US" sz="154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Donations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2666"/>
              <a:buFont typeface="Noto Sans Symbols"/>
              <a:buChar char="●"/>
            </a:pPr>
            <a:r>
              <a:rPr b="0" i="0" lang="en-US" sz="154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Classroom Volunteers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2666"/>
              <a:buFont typeface="Noto Sans Symbols"/>
              <a:buChar char="●"/>
            </a:pPr>
            <a:r>
              <a:rPr b="0" i="0" lang="en-US" sz="154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buClr>
                <a:schemeClr val="lt1"/>
              </a:buClr>
              <a:buSzPct val="102666"/>
              <a:buFont typeface="Noto Sans Symbols"/>
              <a:buChar char="●"/>
            </a:pPr>
            <a:r>
              <a:rPr b="0" i="0" lang="en-US" sz="154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Explore your child’s homeroom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197598" y="-10305286"/>
            <a:ext cx="5486399" cy="709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5">
            <a:alphaModFix/>
          </a:blip>
          <a:srcRect b="0" l="13563" r="0" t="0"/>
          <a:stretch/>
        </p:blipFill>
        <p:spPr>
          <a:xfrm>
            <a:off x="643668" y="834963"/>
            <a:ext cx="3738486" cy="465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6">
            <a:alphaModFix/>
          </a:blip>
          <a:srcRect b="0" l="13602" r="4783" t="10505"/>
          <a:stretch/>
        </p:blipFill>
        <p:spPr>
          <a:xfrm>
            <a:off x="5166741" y="834963"/>
            <a:ext cx="3090583" cy="4655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 b="0" l="6589" r="7745" t="9507"/>
          <a:stretch/>
        </p:blipFill>
        <p:spPr>
          <a:xfrm>
            <a:off x="780256" y="718595"/>
            <a:ext cx="3313446" cy="45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 rotWithShape="1">
          <a:blip r:embed="rId4">
            <a:alphaModFix/>
          </a:blip>
          <a:srcRect b="15156" l="12919" r="3104" t="0"/>
          <a:stretch/>
        </p:blipFill>
        <p:spPr>
          <a:xfrm>
            <a:off x="4895737" y="718595"/>
            <a:ext cx="3451295" cy="4324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Field Trips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779462" y="1828800"/>
            <a:ext cx="3657600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Walk to Savage Library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Farm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Firehouse will visit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Animal Lady will visit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Parent chaperones will be chosen with a lottery system.</a:t>
            </a:r>
          </a:p>
          <a:p>
            <a:pPr indent="-282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Volunteer Training for Chaperones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1453094" y="930399"/>
            <a:ext cx="3685560" cy="900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Transportation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275840" y="2376069"/>
            <a:ext cx="8042276" cy="2693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ctr">
              <a:spcBef>
                <a:spcPts val="0"/>
              </a:spcBef>
              <a:buClr>
                <a:srgbClr val="E013FF"/>
              </a:buClr>
              <a:buSzPct val="25000"/>
              <a:buFont typeface="Noto Sans Symbols"/>
              <a:buNone/>
            </a:pPr>
            <a:r>
              <a:rPr b="0" i="1" lang="en-US" sz="4000" u="none" cap="none" strike="noStrik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We will only change your child’s transportation home with a note from you!</a:t>
            </a:r>
          </a:p>
        </p:txBody>
      </p:sp>
      <p:pic>
        <p:nvPicPr>
          <p:cNvPr descr="Bus.jpg"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7435" y="180456"/>
            <a:ext cx="3296565" cy="219561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472520" y="5209337"/>
            <a:ext cx="784559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 will not just follow what your child says without confirmation from you! 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(Please don’t rely on same day emails.  Call the office in an emergency.)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How was your day?  - “Fine.”</a:t>
            </a:r>
            <a:b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did you do? – “Nothing…”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779462" y="1828800"/>
            <a:ext cx="6696707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1" i="1" lang="en-US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ASK SPECIFIC QUESTIONS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Did you work with numbers/ letters/words today?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story did your teacher read? Tell me about it.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made you </a:t>
            </a:r>
            <a:r>
              <a:rPr b="0" i="1" lang="en-US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happy</a:t>
            </a:r>
            <a:r>
              <a:rPr b="0" i="0" lang="en-US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today? </a:t>
            </a:r>
            <a:r>
              <a:rPr b="0" i="1" lang="en-US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sad, excited, frustrated…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1" lang="en-US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Who did you sit with at lunch?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1" lang="en-US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Who did you play with at recess?  What game did you play?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1" lang="en-US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teachers did you see today?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1" lang="en-US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did you do today that you were proud of?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1" lang="en-US" sz="17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How did you work with your friends today?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Donations are wonderful!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779462" y="1563461"/>
            <a:ext cx="3657600" cy="493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Hand sanitizer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Baby wipes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Dixie cups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Tissues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Ziploc bags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Index cards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Post-it notes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Look for notes to come home asking for supplies to replenish current supplies.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	Glue Sticks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	Crayons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8" name="Shape 308"/>
          <p:cNvSpPr txBox="1"/>
          <p:nvPr>
            <p:ph idx="2" type="body"/>
          </p:nvPr>
        </p:nvSpPr>
        <p:spPr>
          <a:xfrm>
            <a:off x="4688541" y="1828800"/>
            <a:ext cx="3657600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Science Curriculum</a:t>
            </a:r>
          </a:p>
          <a:p>
            <a:pPr indent="-298450" lvl="1" marL="5778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Cardboard tubes</a:t>
            </a:r>
          </a:p>
          <a:p>
            <a:pPr indent="-298450" lvl="1" marL="577850" marR="0" rtl="0" algn="l">
              <a:spcBef>
                <a:spcPts val="600"/>
              </a:spcBef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Broken-down cardboard boxes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Pack an Extra Set of Clothes</a:t>
            </a:r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0" y="1828800"/>
            <a:ext cx="3657600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Accidents can happen. </a:t>
            </a:r>
          </a:p>
          <a:p>
            <a:pPr indent="-282575" lvl="0" marL="282575" marR="0" rtl="0" algn="ctr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It is much better to be prepared!</a:t>
            </a:r>
          </a:p>
          <a:p>
            <a:pPr indent="-282575" lvl="0" marL="282575" marR="0" rtl="0" algn="ctr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Please pack a set of clothes including underwear in a small bag in your child’s backpack.</a:t>
            </a:r>
          </a:p>
          <a:p>
            <a:pPr indent="-282575" lvl="0" marL="282575" marR="0" rtl="0" algn="ctr">
              <a:spcBef>
                <a:spcPts val="2000"/>
              </a:spcBef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Remember to send weather appropriate clothes as the seasons change.</a:t>
            </a:r>
          </a:p>
        </p:txBody>
      </p:sp>
      <p:sp>
        <p:nvSpPr>
          <p:cNvPr id="315" name="Shape 315"/>
          <p:cNvSpPr txBox="1"/>
          <p:nvPr>
            <p:ph idx="2" type="body"/>
          </p:nvPr>
        </p:nvSpPr>
        <p:spPr>
          <a:xfrm>
            <a:off x="4688541" y="1828800"/>
            <a:ext cx="3657600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Classroom Volunteers!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779462" y="1828800"/>
            <a:ext cx="3657600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Complete the training.</a:t>
            </a:r>
          </a:p>
          <a:p>
            <a:pPr indent="-282575" lvl="0" marL="282575" marR="0" rtl="0" algn="l">
              <a:spcBef>
                <a:spcPts val="2000"/>
              </a:spcBef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http://www.hcpss.org/parents/volunteer-information/</a:t>
            </a:r>
          </a:p>
        </p:txBody>
      </p:sp>
      <p:sp>
        <p:nvSpPr>
          <p:cNvPr id="322" name="Shape 322"/>
          <p:cNvSpPr txBox="1"/>
          <p:nvPr>
            <p:ph idx="2" type="body"/>
          </p:nvPr>
        </p:nvSpPr>
        <p:spPr>
          <a:xfrm>
            <a:off x="4688541" y="1828800"/>
            <a:ext cx="3657600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2449306" y="1873384"/>
            <a:ext cx="3230700" cy="264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Childhood is a journey,</a:t>
            </a:r>
            <a:b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not a race.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779475" y="381000"/>
            <a:ext cx="75834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Our Daily Schedule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779475" y="1157700"/>
            <a:ext cx="7583400" cy="49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1750"/>
              <a:buFont typeface="Noto Sans Symbols"/>
              <a:buChar char="●"/>
            </a:pPr>
            <a:r>
              <a:rPr b="0" i="0" lang="en-US" sz="203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9:00 Enter Building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1750"/>
              <a:buFont typeface="Noto Sans Symbols"/>
              <a:buChar char="●"/>
            </a:pPr>
            <a:r>
              <a:rPr b="0" i="0" lang="en-US" sz="203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9:15 Opening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1750"/>
              <a:buFont typeface="Noto Sans Symbols"/>
              <a:buChar char="●"/>
            </a:pPr>
            <a:r>
              <a:rPr b="0" i="0" lang="en-US" sz="203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9:20  Math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1750"/>
              <a:buFont typeface="Noto Sans Symbols"/>
              <a:buChar char="●"/>
            </a:pPr>
            <a:r>
              <a:rPr b="0" i="0" lang="en-US" sz="203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10:35 Lunch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1750"/>
              <a:buFont typeface="Noto Sans Symbols"/>
              <a:buChar char="●"/>
            </a:pPr>
            <a:r>
              <a:rPr b="0" i="0" lang="en-US" sz="203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11:05  Language Arts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1750"/>
              <a:buFont typeface="Noto Sans Symbols"/>
              <a:buChar char="●"/>
            </a:pPr>
            <a:r>
              <a:rPr b="0" i="0" lang="en-US" sz="203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12:40  Snack/Quiet Time/Free Choice/Content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1750"/>
              <a:buFont typeface="Noto Sans Symbols"/>
              <a:buChar char="●"/>
            </a:pPr>
            <a:r>
              <a:rPr b="0" i="0" lang="en-US" sz="203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1:2</a:t>
            </a:r>
            <a:r>
              <a:rPr lang="en-US" sz="2035"/>
              <a:t>5</a:t>
            </a:r>
            <a:r>
              <a:rPr b="0" i="0" lang="en-US" sz="203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Specials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1750"/>
              <a:buFont typeface="Noto Sans Symbols"/>
              <a:buChar char="●"/>
            </a:pPr>
            <a:r>
              <a:rPr b="0" i="0" lang="en-US" sz="203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2:2</a:t>
            </a:r>
            <a:r>
              <a:rPr lang="en-US" sz="2035"/>
              <a:t>5</a:t>
            </a:r>
            <a:r>
              <a:rPr b="0" i="0" lang="en-US" sz="203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Recess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1750"/>
              <a:buFont typeface="Noto Sans Symbols"/>
              <a:buChar char="●"/>
            </a:pPr>
            <a:r>
              <a:rPr b="0" i="0" lang="en-US" sz="203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2:5</a:t>
            </a:r>
            <a:r>
              <a:rPr lang="en-US" sz="2035"/>
              <a:t>5 Quiet Time/</a:t>
            </a:r>
            <a:r>
              <a:rPr b="0" i="0" lang="en-US" sz="203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Content </a:t>
            </a:r>
          </a:p>
          <a:p>
            <a:pPr indent="-282575" lvl="0" marL="282575" marR="0" rtl="0" algn="l">
              <a:lnSpc>
                <a:spcPct val="80000"/>
              </a:lnSpc>
              <a:spcBef>
                <a:spcPts val="2000"/>
              </a:spcBef>
              <a:buClr>
                <a:schemeClr val="lt1"/>
              </a:buClr>
              <a:buSzPct val="101750"/>
              <a:buFont typeface="Noto Sans Symbols"/>
              <a:buChar char="●"/>
            </a:pPr>
            <a:r>
              <a:rPr b="0" i="0" lang="en-US" sz="2035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3:30 Dismissal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2872957" y="462605"/>
            <a:ext cx="3657600" cy="12524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9:00 Opening 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2743200" y="1828800"/>
            <a:ext cx="3657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Turn in folder</a:t>
            </a: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Math Morning Work</a:t>
            </a: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Read the Schedule</a:t>
            </a: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/>
              <a:t>Math/Number Routines</a:t>
            </a: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Songs / Dance</a:t>
            </a:r>
          </a:p>
          <a:p>
            <a:pPr indent="0" lvl="1" marL="457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Math  9:20</a:t>
            </a:r>
          </a:p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4629025" y="1093525"/>
            <a:ext cx="4217400" cy="58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Curriculum and resources are located on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www.hcpss.org</a:t>
            </a: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under 	Academics 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	Mathematics 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	Math Support Center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	Elementary Math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	Kindergarten</a:t>
            </a:r>
          </a:p>
          <a:p>
            <a:pPr indent="-282575" lvl="0" marL="282575" marR="0" rtl="0" algn="l">
              <a:spcBef>
                <a:spcPts val="2000"/>
              </a:spcBef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372249" y="1968732"/>
            <a:ext cx="4587300" cy="19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L="282575" rtl="0">
              <a:spcBef>
                <a:spcPts val="0"/>
              </a:spcBef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will be taught in their homerooms in large and small groups.  Our goal is to meet the needs of each individual student.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903250" y="4420350"/>
            <a:ext cx="4056300" cy="14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>
                <a:solidFill>
                  <a:srgbClr val="FFFFFF"/>
                </a:solidFill>
              </a:rPr>
              <a:t>Follow the CANVAS link: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None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https://hcpss.instructure.com/courses/34447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Buying Lunch</a:t>
            </a:r>
            <a:b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520008" y="1425387"/>
            <a:ext cx="3657600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Lunch - $2.75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Milk - $ .50</a:t>
            </a: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lang="en-US"/>
              <a:t>Children are responsible for any money they bring. Change is not given in the cafeteria. We encourage you to set up an account for lunch buyers!</a:t>
            </a:r>
          </a:p>
          <a:p>
            <a:pPr indent="-282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 txBox="1"/>
          <p:nvPr>
            <p:ph idx="2" type="body"/>
          </p:nvPr>
        </p:nvSpPr>
        <p:spPr>
          <a:xfrm>
            <a:off x="4957826" y="381000"/>
            <a:ext cx="3657600" cy="421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To set up your payment account, you will need your student’s ID number.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Online program fee $2.25</a:t>
            </a:r>
          </a:p>
          <a:p>
            <a:pPr indent="-282575" lvl="0" marL="282575" marR="0" rtl="0" algn="l">
              <a:spcBef>
                <a:spcPts val="2000"/>
              </a:spcBef>
              <a:buClr>
                <a:schemeClr val="lt1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5478585" y="3483583"/>
            <a:ext cx="2615999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http://www.hcpss.org/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097798" y="622750"/>
            <a:ext cx="2948399" cy="10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Lunch 10:3</a:t>
            </a:r>
            <a:r>
              <a:rPr lang="en-US"/>
              <a:t>5</a:t>
            </a:r>
          </a:p>
        </p:txBody>
      </p:sp>
      <p:sp>
        <p:nvSpPr>
          <p:cNvPr id="188" name="Shape 188"/>
          <p:cNvSpPr txBox="1"/>
          <p:nvPr>
            <p:ph idx="2" type="body"/>
          </p:nvPr>
        </p:nvSpPr>
        <p:spPr>
          <a:xfrm>
            <a:off x="2743191" y="1913175"/>
            <a:ext cx="3657600" cy="4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Assigned tables in the cafeteria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pack healthy lunches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Orderly clean up and exit</a:t>
            </a:r>
          </a:p>
          <a:p>
            <a:pPr indent="-282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have plenty of time to eat, please encourage your child to use their time wisely.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608876" y="346866"/>
            <a:ext cx="75834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Language Arts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08872" y="1391262"/>
            <a:ext cx="4477868" cy="5012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are grouped by ability within their homeroom to best meet their individual needs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Flexible grouping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View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www.hcpss.org</a:t>
            </a: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to see our curriculum and additional resources under: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	Academics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	English/Language Arts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	Support Site for Grades K-5</a:t>
            </a:r>
          </a:p>
          <a:p>
            <a:pPr indent="-282575" lvl="0" marL="282575" marR="0" rtl="0" algn="l">
              <a:spcBef>
                <a:spcPts val="2000"/>
              </a:spcBef>
              <a:buClr>
                <a:schemeClr val="l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	Primary (Grades K-2)</a:t>
            </a:r>
          </a:p>
        </p:txBody>
      </p:sp>
      <p:sp>
        <p:nvSpPr>
          <p:cNvPr id="195" name="Shape 195"/>
          <p:cNvSpPr txBox="1"/>
          <p:nvPr>
            <p:ph idx="2" type="body"/>
          </p:nvPr>
        </p:nvSpPr>
        <p:spPr>
          <a:xfrm>
            <a:off x="5752537" y="3195166"/>
            <a:ext cx="2736003" cy="2654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Follow the CANVAS link: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https://hcpss.instructure.com/courses/34447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663531" y="381000"/>
            <a:ext cx="8050020" cy="104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Science/Social Studies/Health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2280862" y="1739725"/>
            <a:ext cx="3657600" cy="4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2575" lvl="0" marL="2825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Scientists and Engineers, Weather, Pushes and Pulls, Relationships in Ecosystems</a:t>
            </a:r>
          </a:p>
          <a:p>
            <a:pPr indent="-282575" lvl="0" marL="28257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Home and School, Maps and Me, Road Trip USA, The Market</a:t>
            </a:r>
          </a:p>
          <a:p>
            <a:pPr indent="-282575" lvl="0" marL="282575" marR="0" rtl="0" algn="l">
              <a:spcBef>
                <a:spcPts val="2000"/>
              </a:spcBef>
              <a:buClr>
                <a:schemeClr val="l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Social and Emotional Health, Nutrition and Fitness, Safety-First Aid and Injury Prevention, Disease Prevention and Control</a:t>
            </a:r>
          </a:p>
        </p:txBody>
      </p:sp>
      <p:sp>
        <p:nvSpPr>
          <p:cNvPr id="202" name="Shape 202"/>
          <p:cNvSpPr txBox="1"/>
          <p:nvPr>
            <p:ph idx="2" type="body"/>
          </p:nvPr>
        </p:nvSpPr>
        <p:spPr>
          <a:xfrm>
            <a:off x="7379668" y="2761025"/>
            <a:ext cx="966600" cy="3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27000" lvl="0" marL="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volution">
  <a:themeElements>
    <a:clrScheme name="Revolution">
      <a:dk1>
        <a:srgbClr val="000000"/>
      </a:dk1>
      <a:lt1>
        <a:srgbClr val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