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y="5143500" cx="9144000"/>
  <p:notesSz cx="6858000" cy="9144000"/>
  <p:embeddedFontLst>
    <p:embeddedFont>
      <p:font typeface="Happy Monkey"/>
      <p:regular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font" Target="fonts/HappyMonkey-regular.fntdata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3f6f89e2e1_0_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3f6f89e2e1_0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3f6f89e2e1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3f6f89e2e1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3f6f89e2e1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3f6f89e2e1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3f6f89e2e1_0_6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3f6f89e2e1_0_6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3f6f89e2e1_0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3f6f89e2e1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3f6f89e2e1_0_3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3f6f89e2e1_0_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3f7b10da95_0_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3f7b10da95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3f6f89e2e1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3f6f89e2e1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3f6f89e2e1_0_2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3f6f89e2e1_0_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2"/>
                </a:solidFill>
              </a:rPr>
              <a:t>-</a:t>
            </a:r>
            <a:r>
              <a:rPr lang="en">
                <a:solidFill>
                  <a:schemeClr val="dk2"/>
                </a:solidFill>
              </a:rPr>
              <a:t>Skills develop in a predictable pattern and can transfer from one language to another, even while those skills are in the process of development.</a:t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2"/>
                </a:solidFill>
              </a:rPr>
              <a:t>-Interference </a:t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2"/>
                </a:solidFill>
              </a:rPr>
              <a:t>-the skills need to be acquired once and apply in all languages of LLs</a:t>
            </a:r>
            <a:endParaRPr>
              <a:solidFill>
                <a:schemeClr val="dk2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3f6f89e2e1_0_5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3f6f89e2e1_0_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hyperlink" Target="http://en.childrenslibrary.org/" TargetMode="External"/><Relationship Id="rId4" Type="http://schemas.openxmlformats.org/officeDocument/2006/relationships/hyperlink" Target="https://hclibrary.org/community-education/project-literacy/" TargetMode="Externa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7779" y="744579"/>
            <a:ext cx="8640724" cy="3838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2"/>
          <p:cNvSpPr txBox="1"/>
          <p:nvPr>
            <p:ph type="ctrTitle"/>
          </p:nvPr>
        </p:nvSpPr>
        <p:spPr>
          <a:xfrm>
            <a:off x="311700" y="549675"/>
            <a:ext cx="8520600" cy="79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latin typeface="Happy Monkey"/>
                <a:ea typeface="Happy Monkey"/>
                <a:cs typeface="Happy Monkey"/>
                <a:sym typeface="Happy Monkey"/>
              </a:rPr>
              <a:t>Where you can find</a:t>
            </a:r>
            <a:r>
              <a:rPr lang="en">
                <a:latin typeface="Happy Monkey"/>
                <a:ea typeface="Happy Monkey"/>
                <a:cs typeface="Happy Monkey"/>
                <a:sym typeface="Happy Monkey"/>
              </a:rPr>
              <a:t> help</a:t>
            </a:r>
            <a:endParaRPr>
              <a:latin typeface="Happy Monkey"/>
              <a:ea typeface="Happy Monkey"/>
              <a:cs typeface="Happy Monkey"/>
              <a:sym typeface="Happy Monkey"/>
            </a:endParaRPr>
          </a:p>
        </p:txBody>
      </p:sp>
      <p:sp>
        <p:nvSpPr>
          <p:cNvPr id="109" name="Google Shape;109;p22"/>
          <p:cNvSpPr txBox="1"/>
          <p:nvPr>
            <p:ph idx="1" type="subTitle"/>
          </p:nvPr>
        </p:nvSpPr>
        <p:spPr>
          <a:xfrm>
            <a:off x="311700" y="995475"/>
            <a:ext cx="8520600" cy="390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Font typeface="Happy Monkey"/>
              <a:buChar char="●"/>
            </a:pPr>
            <a:r>
              <a:rPr lang="en">
                <a:latin typeface="Happy Monkey"/>
                <a:ea typeface="Happy Monkey"/>
                <a:cs typeface="Happy Monkey"/>
                <a:sym typeface="Happy Monkey"/>
              </a:rPr>
              <a:t>International Children’s Digital library </a:t>
            </a:r>
            <a:r>
              <a:rPr lang="en" u="sng">
                <a:solidFill>
                  <a:schemeClr val="hlink"/>
                </a:solidFill>
                <a:latin typeface="Happy Monkey"/>
                <a:ea typeface="Happy Monkey"/>
                <a:cs typeface="Happy Monkey"/>
                <a:sym typeface="Happy Monkey"/>
                <a:hlinkClick r:id="rId3"/>
              </a:rPr>
              <a:t>http://en.childrenslibrary.org/</a:t>
            </a:r>
            <a:r>
              <a:rPr lang="en">
                <a:latin typeface="Happy Monkey"/>
                <a:ea typeface="Happy Monkey"/>
                <a:cs typeface="Happy Monkey"/>
                <a:sym typeface="Happy Monkey"/>
              </a:rPr>
              <a:t> </a:t>
            </a:r>
            <a:endParaRPr>
              <a:latin typeface="Happy Monkey"/>
              <a:ea typeface="Happy Monkey"/>
              <a:cs typeface="Happy Monkey"/>
              <a:sym typeface="Happy Monkey"/>
            </a:endParaRPr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Font typeface="Happy Monkey"/>
              <a:buChar char="●"/>
            </a:pPr>
            <a:r>
              <a:rPr lang="en">
                <a:latin typeface="Happy Monkey"/>
                <a:ea typeface="Happy Monkey"/>
                <a:cs typeface="Happy Monkey"/>
                <a:sym typeface="Happy Monkey"/>
              </a:rPr>
              <a:t>Howard county library</a:t>
            </a:r>
            <a:endParaRPr>
              <a:latin typeface="Happy Monkey"/>
              <a:ea typeface="Happy Monkey"/>
              <a:cs typeface="Happy Monkey"/>
              <a:sym typeface="Happy Monkey"/>
            </a:endParaRPr>
          </a:p>
          <a:p>
            <a:pPr indent="-406400" lvl="1" marL="914400" rtl="0" algn="l">
              <a:spcBef>
                <a:spcPts val="0"/>
              </a:spcBef>
              <a:spcAft>
                <a:spcPts val="0"/>
              </a:spcAft>
              <a:buSzPts val="2800"/>
              <a:buFont typeface="Happy Monkey"/>
              <a:buChar char="○"/>
            </a:pPr>
            <a:r>
              <a:rPr lang="en">
                <a:latin typeface="Happy Monkey"/>
                <a:ea typeface="Happy Monkey"/>
                <a:cs typeface="Happy Monkey"/>
                <a:sym typeface="Happy Monkey"/>
              </a:rPr>
              <a:t>HCLS Literacy Project </a:t>
            </a:r>
            <a:r>
              <a:rPr lang="en" u="sng">
                <a:solidFill>
                  <a:schemeClr val="hlink"/>
                </a:solidFill>
                <a:latin typeface="Happy Monkey"/>
                <a:ea typeface="Happy Monkey"/>
                <a:cs typeface="Happy Monkey"/>
                <a:sym typeface="Happy Monkey"/>
                <a:hlinkClick r:id="rId4"/>
              </a:rPr>
              <a:t>https://hclibrary.org/community-education/project-literacy/</a:t>
            </a:r>
            <a:r>
              <a:rPr lang="en">
                <a:latin typeface="Happy Monkey"/>
                <a:ea typeface="Happy Monkey"/>
                <a:cs typeface="Happy Monkey"/>
                <a:sym typeface="Happy Monkey"/>
              </a:rPr>
              <a:t> </a:t>
            </a:r>
            <a:endParaRPr>
              <a:latin typeface="Happy Monkey"/>
              <a:ea typeface="Happy Monkey"/>
              <a:cs typeface="Happy Monkey"/>
              <a:sym typeface="Happy Monkey"/>
            </a:endParaRPr>
          </a:p>
          <a:p>
            <a:pPr indent="-406400" lvl="1" marL="914400" rtl="0" algn="l">
              <a:spcBef>
                <a:spcPts val="0"/>
              </a:spcBef>
              <a:spcAft>
                <a:spcPts val="0"/>
              </a:spcAft>
              <a:buSzPts val="2800"/>
              <a:buFont typeface="Happy Monkey"/>
              <a:buChar char="○"/>
            </a:pPr>
            <a:r>
              <a:rPr lang="en">
                <a:latin typeface="Happy Monkey"/>
                <a:ea typeface="Happy Monkey"/>
                <a:cs typeface="Happy Monkey"/>
                <a:sym typeface="Happy Monkey"/>
              </a:rPr>
              <a:t>Classes and events </a:t>
            </a:r>
            <a:endParaRPr>
              <a:latin typeface="Happy Monkey"/>
              <a:ea typeface="Happy Monkey"/>
              <a:cs typeface="Happy Monkey"/>
              <a:sym typeface="Happy Monkey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5200">
                <a:latin typeface="Happy Monkey"/>
                <a:ea typeface="Happy Monkey"/>
                <a:cs typeface="Happy Monkey"/>
                <a:sym typeface="Happy Monkey"/>
              </a:rPr>
              <a:t>Questions?</a:t>
            </a:r>
            <a:r>
              <a:rPr lang="en">
                <a:latin typeface="Happy Monkey"/>
                <a:ea typeface="Happy Monkey"/>
                <a:cs typeface="Happy Monkey"/>
                <a:sym typeface="Happy Monkey"/>
              </a:rPr>
              <a:t> </a:t>
            </a:r>
            <a:endParaRPr>
              <a:latin typeface="Happy Monkey"/>
              <a:ea typeface="Happy Monkey"/>
              <a:cs typeface="Happy Monkey"/>
              <a:sym typeface="Happy Monkey"/>
            </a:endParaRPr>
          </a:p>
        </p:txBody>
      </p:sp>
      <p:pic>
        <p:nvPicPr>
          <p:cNvPr id="115" name="Google Shape;115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50700" y="1301800"/>
            <a:ext cx="3407174" cy="3454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/>
        </p:nvSpPr>
        <p:spPr>
          <a:xfrm>
            <a:off x="520125" y="223875"/>
            <a:ext cx="8356800" cy="153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latin typeface="Happy Monkey"/>
                <a:ea typeface="Happy Monkey"/>
                <a:cs typeface="Happy Monkey"/>
                <a:sym typeface="Happy Monkey"/>
              </a:rPr>
              <a:t>Reading Strategies Across Languages</a:t>
            </a:r>
            <a:endParaRPr sz="4800">
              <a:latin typeface="Happy Monkey"/>
              <a:ea typeface="Happy Monkey"/>
              <a:cs typeface="Happy Monkey"/>
              <a:sym typeface="Happy Monkey"/>
            </a:endParaRPr>
          </a:p>
        </p:txBody>
      </p:sp>
      <p:pic>
        <p:nvPicPr>
          <p:cNvPr id="62" name="Google Shape;62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32387" y="1761072"/>
            <a:ext cx="4279226" cy="3209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/>
          <p:nvPr>
            <p:ph type="ctrTitle"/>
          </p:nvPr>
        </p:nvSpPr>
        <p:spPr>
          <a:xfrm>
            <a:off x="311708" y="177972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Happy Monkey"/>
                <a:ea typeface="Happy Monkey"/>
                <a:cs typeface="Happy Monkey"/>
                <a:sym typeface="Happy Monkey"/>
              </a:rPr>
              <a:t>Kim Carey </a:t>
            </a:r>
            <a:endParaRPr>
              <a:latin typeface="Happy Monkey"/>
              <a:ea typeface="Happy Monkey"/>
              <a:cs typeface="Happy Monkey"/>
              <a:sym typeface="Happy Monkey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latin typeface="Happy Monkey"/>
                <a:ea typeface="Happy Monkey"/>
                <a:cs typeface="Happy Monkey"/>
                <a:sym typeface="Happy Monkey"/>
              </a:rPr>
              <a:t>1st grade Teacher</a:t>
            </a:r>
            <a:endParaRPr sz="3000">
              <a:latin typeface="Happy Monkey"/>
              <a:ea typeface="Happy Monkey"/>
              <a:cs typeface="Happy Monkey"/>
              <a:sym typeface="Happy Monkey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>
              <a:latin typeface="Happy Monkey"/>
              <a:ea typeface="Happy Monkey"/>
              <a:cs typeface="Happy Monkey"/>
              <a:sym typeface="Happy Monkey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Happy Monkey"/>
                <a:ea typeface="Happy Monkey"/>
                <a:cs typeface="Happy Monkey"/>
                <a:sym typeface="Happy Monkey"/>
              </a:rPr>
              <a:t>Katherine Medina-Mason</a:t>
            </a:r>
            <a:endParaRPr>
              <a:latin typeface="Happy Monkey"/>
              <a:ea typeface="Happy Monkey"/>
              <a:cs typeface="Happy Monkey"/>
              <a:sym typeface="Happy Monkey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latin typeface="Happy Monkey"/>
                <a:ea typeface="Happy Monkey"/>
                <a:cs typeface="Happy Monkey"/>
                <a:sym typeface="Happy Monkey"/>
              </a:rPr>
              <a:t>ESOL Teacher</a:t>
            </a:r>
            <a:endParaRPr sz="2400">
              <a:latin typeface="Happy Monkey"/>
              <a:ea typeface="Happy Monkey"/>
              <a:cs typeface="Happy Monkey"/>
              <a:sym typeface="Happy Monkey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/>
        </p:nvSpPr>
        <p:spPr>
          <a:xfrm>
            <a:off x="544500" y="369875"/>
            <a:ext cx="8599500" cy="12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p16"/>
          <p:cNvSpPr txBox="1"/>
          <p:nvPr/>
        </p:nvSpPr>
        <p:spPr>
          <a:xfrm>
            <a:off x="601650" y="1109725"/>
            <a:ext cx="7940700" cy="77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5200">
                <a:latin typeface="Happy Monkey"/>
                <a:ea typeface="Happy Monkey"/>
                <a:cs typeface="Happy Monkey"/>
                <a:sym typeface="Happy Monkey"/>
              </a:rPr>
              <a:t>How Does a Child Learn to Read?</a:t>
            </a:r>
            <a:endParaRPr sz="5200">
              <a:latin typeface="Happy Monkey"/>
              <a:ea typeface="Happy Monkey"/>
              <a:cs typeface="Happy Monkey"/>
              <a:sym typeface="Happy Monkey"/>
            </a:endParaRPr>
          </a:p>
        </p:txBody>
      </p:sp>
      <p:pic>
        <p:nvPicPr>
          <p:cNvPr id="74" name="Google Shape;74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278350" y="2348625"/>
            <a:ext cx="2200275" cy="2190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7"/>
          <p:cNvSpPr txBox="1"/>
          <p:nvPr/>
        </p:nvSpPr>
        <p:spPr>
          <a:xfrm>
            <a:off x="370325" y="2826875"/>
            <a:ext cx="8507400" cy="216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latin typeface="Happy Monkey"/>
              <a:ea typeface="Happy Monkey"/>
              <a:cs typeface="Happy Monkey"/>
              <a:sym typeface="Happy Monke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latin typeface="Happy Monkey"/>
              <a:ea typeface="Happy Monkey"/>
              <a:cs typeface="Happy Monkey"/>
              <a:sym typeface="Happy Monke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latin typeface="Happy Monkey"/>
              <a:ea typeface="Happy Monkey"/>
              <a:cs typeface="Happy Monkey"/>
              <a:sym typeface="Happy Monkey"/>
            </a:endParaRPr>
          </a:p>
        </p:txBody>
      </p:sp>
      <p:sp>
        <p:nvSpPr>
          <p:cNvPr id="80" name="Google Shape;80;p17"/>
          <p:cNvSpPr txBox="1"/>
          <p:nvPr/>
        </p:nvSpPr>
        <p:spPr>
          <a:xfrm>
            <a:off x="262325" y="234550"/>
            <a:ext cx="8723400" cy="2736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latin typeface="Happy Monkey"/>
              <a:ea typeface="Happy Monkey"/>
              <a:cs typeface="Happy Monkey"/>
              <a:sym typeface="Happy Monkey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Font typeface="Happy Monkey"/>
              <a:buChar char="●"/>
            </a:pPr>
            <a:r>
              <a:rPr lang="en" sz="2400">
                <a:latin typeface="Happy Monkey"/>
                <a:ea typeface="Happy Monkey"/>
                <a:cs typeface="Happy Monkey"/>
                <a:sym typeface="Happy Monkey"/>
              </a:rPr>
              <a:t>Use of several integrated cues:</a:t>
            </a:r>
            <a:endParaRPr sz="2400">
              <a:latin typeface="Happy Monkey"/>
              <a:ea typeface="Happy Monkey"/>
              <a:cs typeface="Happy Monkey"/>
              <a:sym typeface="Happy Monkey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latin typeface="Happy Monkey"/>
              <a:ea typeface="Happy Monkey"/>
              <a:cs typeface="Happy Monkey"/>
              <a:sym typeface="Happy Monkey"/>
            </a:endParaRPr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Font typeface="Happy Monkey"/>
              <a:buChar char="○"/>
            </a:pPr>
            <a:r>
              <a:rPr lang="en" sz="2400">
                <a:latin typeface="Happy Monkey"/>
                <a:ea typeface="Happy Monkey"/>
                <a:cs typeface="Happy Monkey"/>
                <a:sym typeface="Happy Monkey"/>
              </a:rPr>
              <a:t>Meaning: “Does that make sense?”</a:t>
            </a:r>
            <a:endParaRPr sz="2400">
              <a:latin typeface="Happy Monkey"/>
              <a:ea typeface="Happy Monkey"/>
              <a:cs typeface="Happy Monkey"/>
              <a:sym typeface="Happy Monkey"/>
            </a:endParaRPr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Font typeface="Happy Monkey"/>
              <a:buChar char="○"/>
            </a:pPr>
            <a:r>
              <a:rPr lang="en" sz="2400">
                <a:latin typeface="Happy Monkey"/>
                <a:ea typeface="Happy Monkey"/>
                <a:cs typeface="Happy Monkey"/>
                <a:sym typeface="Happy Monkey"/>
              </a:rPr>
              <a:t>Visual: “Does that word look right? What sound does that letter make?”</a:t>
            </a:r>
            <a:endParaRPr sz="2400">
              <a:latin typeface="Happy Monkey"/>
              <a:ea typeface="Happy Monkey"/>
              <a:cs typeface="Happy Monkey"/>
              <a:sym typeface="Happy Monkey"/>
            </a:endParaRPr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Font typeface="Happy Monkey"/>
              <a:buChar char="○"/>
            </a:pPr>
            <a:r>
              <a:rPr lang="en" sz="2400">
                <a:latin typeface="Happy Monkey"/>
                <a:ea typeface="Happy Monkey"/>
                <a:cs typeface="Happy Monkey"/>
                <a:sym typeface="Happy Monkey"/>
              </a:rPr>
              <a:t>Language Structure: “Would we speak that way?”</a:t>
            </a:r>
            <a:endParaRPr sz="2400">
              <a:latin typeface="Happy Monkey"/>
              <a:ea typeface="Happy Monkey"/>
              <a:cs typeface="Happy Monkey"/>
              <a:sym typeface="Happy Monke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latin typeface="Happy Monkey"/>
              <a:ea typeface="Happy Monkey"/>
              <a:cs typeface="Happy Monkey"/>
              <a:sym typeface="Happy Monke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latin typeface="Happy Monkey"/>
              <a:ea typeface="Happy Monkey"/>
              <a:cs typeface="Happy Monkey"/>
              <a:sym typeface="Happy Monkey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rgbClr val="FF0000"/>
                </a:solidFill>
                <a:latin typeface="Happy Monkey"/>
                <a:ea typeface="Happy Monkey"/>
                <a:cs typeface="Happy Monkey"/>
                <a:sym typeface="Happy Monkey"/>
              </a:rPr>
              <a:t>**The most important thing a child should do is to make meaning out of what she or he is reading.**</a:t>
            </a:r>
            <a:endParaRPr b="1" sz="2400">
              <a:solidFill>
                <a:srgbClr val="FF0000"/>
              </a:solidFill>
              <a:latin typeface="Happy Monkey"/>
              <a:ea typeface="Happy Monkey"/>
              <a:cs typeface="Happy Monkey"/>
              <a:sym typeface="Happy Monkey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8"/>
          <p:cNvSpPr txBox="1"/>
          <p:nvPr>
            <p:ph type="ctrTitle"/>
          </p:nvPr>
        </p:nvSpPr>
        <p:spPr>
          <a:xfrm>
            <a:off x="311700" y="744575"/>
            <a:ext cx="8520600" cy="1032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>
                <a:latin typeface="Happy Monkey"/>
                <a:ea typeface="Happy Monkey"/>
                <a:cs typeface="Happy Monkey"/>
                <a:sym typeface="Happy Monkey"/>
              </a:rPr>
              <a:t>Why should you read out loud to your child?</a:t>
            </a:r>
            <a:endParaRPr sz="3600">
              <a:latin typeface="Happy Monkey"/>
              <a:ea typeface="Happy Monkey"/>
              <a:cs typeface="Happy Monkey"/>
              <a:sym typeface="Happy Monkey"/>
            </a:endParaRPr>
          </a:p>
        </p:txBody>
      </p:sp>
      <p:sp>
        <p:nvSpPr>
          <p:cNvPr id="86" name="Google Shape;86;p18"/>
          <p:cNvSpPr txBox="1"/>
          <p:nvPr>
            <p:ph idx="1" type="subTitle"/>
          </p:nvPr>
        </p:nvSpPr>
        <p:spPr>
          <a:xfrm>
            <a:off x="208825" y="1846575"/>
            <a:ext cx="8520600" cy="2873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Happy Monkey"/>
              <a:buChar char="●"/>
            </a:pPr>
            <a:r>
              <a:rPr lang="en" sz="2400">
                <a:solidFill>
                  <a:schemeClr val="dk1"/>
                </a:solidFill>
                <a:latin typeface="Happy Monkey"/>
                <a:ea typeface="Happy Monkey"/>
                <a:cs typeface="Happy Monkey"/>
                <a:sym typeface="Happy Monkey"/>
              </a:rPr>
              <a:t>Building Vocabulary</a:t>
            </a:r>
            <a:endParaRPr sz="2400">
              <a:solidFill>
                <a:schemeClr val="dk1"/>
              </a:solidFill>
              <a:latin typeface="Happy Monkey"/>
              <a:ea typeface="Happy Monkey"/>
              <a:cs typeface="Happy Monkey"/>
              <a:sym typeface="Happy Monkey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Happy Monkey"/>
              <a:ea typeface="Happy Monkey"/>
              <a:cs typeface="Happy Monkey"/>
              <a:sym typeface="Happy Monkey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Happy Monkey"/>
              <a:buChar char="●"/>
            </a:pPr>
            <a:r>
              <a:rPr lang="en" sz="2400">
                <a:solidFill>
                  <a:schemeClr val="dk1"/>
                </a:solidFill>
                <a:latin typeface="Happy Monkey"/>
                <a:ea typeface="Happy Monkey"/>
                <a:cs typeface="Happy Monkey"/>
                <a:sym typeface="Happy Monkey"/>
              </a:rPr>
              <a:t>Hearing fluency and reading with expression</a:t>
            </a:r>
            <a:endParaRPr sz="2400">
              <a:solidFill>
                <a:schemeClr val="dk1"/>
              </a:solidFill>
              <a:latin typeface="Happy Monkey"/>
              <a:ea typeface="Happy Monkey"/>
              <a:cs typeface="Happy Monkey"/>
              <a:sym typeface="Happy Monkey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Happy Monkey"/>
              <a:ea typeface="Happy Monkey"/>
              <a:cs typeface="Happy Monkey"/>
              <a:sym typeface="Happy Monkey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Happy Monkey"/>
              <a:buChar char="●"/>
            </a:pPr>
            <a:r>
              <a:rPr lang="en" sz="2400">
                <a:solidFill>
                  <a:schemeClr val="dk1"/>
                </a:solidFill>
                <a:latin typeface="Happy Monkey"/>
                <a:ea typeface="Happy Monkey"/>
                <a:cs typeface="Happy Monkey"/>
                <a:sym typeface="Happy Monkey"/>
              </a:rPr>
              <a:t>Thinking “out loud” to demonstrate comprehension (reflecting, predicting and making connections, and retelling the story)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9"/>
          <p:cNvSpPr txBox="1"/>
          <p:nvPr>
            <p:ph type="ctrTitle"/>
          </p:nvPr>
        </p:nvSpPr>
        <p:spPr>
          <a:xfrm>
            <a:off x="311708" y="1545450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Happy Monkey"/>
                <a:ea typeface="Happy Monkey"/>
                <a:cs typeface="Happy Monkey"/>
                <a:sym typeface="Happy Monkey"/>
              </a:rPr>
              <a:t>The Importance of Reading In Your Heritage Language</a:t>
            </a:r>
            <a:endParaRPr>
              <a:latin typeface="Happy Monkey"/>
              <a:ea typeface="Happy Monkey"/>
              <a:cs typeface="Happy Monkey"/>
              <a:sym typeface="Happy Monkey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0"/>
          <p:cNvSpPr txBox="1"/>
          <p:nvPr>
            <p:ph idx="1" type="subTitle"/>
          </p:nvPr>
        </p:nvSpPr>
        <p:spPr>
          <a:xfrm>
            <a:off x="311700" y="1270425"/>
            <a:ext cx="8520600" cy="3482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Font typeface="Happy Monkey"/>
              <a:buChar char="●"/>
            </a:pPr>
            <a:r>
              <a:rPr lang="en" sz="2000">
                <a:latin typeface="Happy Monkey"/>
                <a:ea typeface="Happy Monkey"/>
                <a:cs typeface="Happy Monkey"/>
                <a:sym typeface="Happy Monkey"/>
              </a:rPr>
              <a:t>For English language learners, phonological awareness in the native language (L1) predicts successful literacy acquisition in both L1 and a second language (L2).</a:t>
            </a:r>
            <a:endParaRPr sz="2000">
              <a:latin typeface="Happy Monkey"/>
              <a:ea typeface="Happy Monkey"/>
              <a:cs typeface="Happy Monkey"/>
              <a:sym typeface="Happy Monkey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Font typeface="Happy Monkey"/>
              <a:buChar char="●"/>
            </a:pPr>
            <a:r>
              <a:rPr lang="en" sz="2000">
                <a:latin typeface="Happy Monkey"/>
                <a:ea typeface="Happy Monkey"/>
                <a:cs typeface="Happy Monkey"/>
                <a:sym typeface="Happy Monkey"/>
              </a:rPr>
              <a:t>The closer the phonologies of the L1 and L2, the greater the likelihood the transfer of skills will be positive </a:t>
            </a:r>
            <a:endParaRPr sz="2000">
              <a:latin typeface="Happy Monkey"/>
              <a:ea typeface="Happy Monkey"/>
              <a:cs typeface="Happy Monkey"/>
              <a:sym typeface="Happy Monkey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>
                <a:latin typeface="Happy Monkey"/>
                <a:ea typeface="Happy Monkey"/>
                <a:cs typeface="Happy Monkey"/>
                <a:sym typeface="Happy Monkey"/>
              </a:rPr>
              <a:t>Languages with different orthographies also have positive transfer with certain literacy concepts and strategies.</a:t>
            </a:r>
            <a:r>
              <a:rPr lang="en" sz="2000"/>
              <a:t> 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Font typeface="Happy Monkey"/>
              <a:buChar char="●"/>
            </a:pPr>
            <a:r>
              <a:rPr lang="en" sz="2000">
                <a:latin typeface="Happy Monkey"/>
                <a:ea typeface="Happy Monkey"/>
                <a:cs typeface="Happy Monkey"/>
                <a:sym typeface="Happy Monkey"/>
              </a:rPr>
              <a:t>Both L1 vocabulary and L2 vocabulary contribute to achievement in English reading comprehension </a:t>
            </a:r>
            <a:endParaRPr sz="2000">
              <a:latin typeface="Happy Monkey"/>
              <a:ea typeface="Happy Monkey"/>
              <a:cs typeface="Happy Monkey"/>
              <a:sym typeface="Happy Monkey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Font typeface="Happy Monkey"/>
              <a:buChar char="●"/>
            </a:pPr>
            <a:r>
              <a:rPr lang="en" sz="2000">
                <a:latin typeface="Happy Monkey"/>
                <a:ea typeface="Happy Monkey"/>
                <a:cs typeface="Happy Monkey"/>
                <a:sym typeface="Happy Monkey"/>
              </a:rPr>
              <a:t>Bilingual children may have more highly developed metalinguistic skills than monolingual children</a:t>
            </a:r>
            <a:endParaRPr sz="2000">
              <a:latin typeface="Happy Monkey"/>
              <a:ea typeface="Happy Monkey"/>
              <a:cs typeface="Happy Monkey"/>
              <a:sym typeface="Happy Monkey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0" lvl="0" marL="9144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97" name="Google Shape;97;p20"/>
          <p:cNvSpPr txBox="1"/>
          <p:nvPr>
            <p:ph type="ctrTitle"/>
          </p:nvPr>
        </p:nvSpPr>
        <p:spPr>
          <a:xfrm>
            <a:off x="311700" y="305425"/>
            <a:ext cx="8314800" cy="870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latin typeface="Happy Monkey"/>
                <a:ea typeface="Happy Monkey"/>
                <a:cs typeface="Happy Monkey"/>
                <a:sym typeface="Happy Monkey"/>
              </a:rPr>
              <a:t>Research</a:t>
            </a:r>
            <a:endParaRPr sz="4800">
              <a:latin typeface="Happy Monkey"/>
              <a:ea typeface="Happy Monkey"/>
              <a:cs typeface="Happy Monkey"/>
              <a:sym typeface="Happy Monkey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1"/>
          <p:cNvSpPr txBox="1"/>
          <p:nvPr>
            <p:ph type="ctrTitle"/>
          </p:nvPr>
        </p:nvSpPr>
        <p:spPr>
          <a:xfrm>
            <a:off x="311700" y="509300"/>
            <a:ext cx="8314800" cy="870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latin typeface="Happy Monkey"/>
                <a:ea typeface="Happy Monkey"/>
                <a:cs typeface="Happy Monkey"/>
                <a:sym typeface="Happy Monkey"/>
              </a:rPr>
              <a:t>What you  can do at home</a:t>
            </a:r>
            <a:endParaRPr sz="4800">
              <a:latin typeface="Happy Monkey"/>
              <a:ea typeface="Happy Monkey"/>
              <a:cs typeface="Happy Monkey"/>
              <a:sym typeface="Happy Monkey"/>
            </a:endParaRPr>
          </a:p>
        </p:txBody>
      </p:sp>
      <p:sp>
        <p:nvSpPr>
          <p:cNvPr id="103" name="Google Shape;103;p21"/>
          <p:cNvSpPr txBox="1"/>
          <p:nvPr>
            <p:ph idx="1" type="subTitle"/>
          </p:nvPr>
        </p:nvSpPr>
        <p:spPr>
          <a:xfrm>
            <a:off x="623400" y="1516650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Font typeface="Happy Monkey"/>
              <a:buChar char="●"/>
            </a:pPr>
            <a:r>
              <a:rPr lang="en">
                <a:latin typeface="Happy Monkey"/>
                <a:ea typeface="Happy Monkey"/>
                <a:cs typeface="Happy Monkey"/>
                <a:sym typeface="Happy Monkey"/>
              </a:rPr>
              <a:t>In your native language you can… 		</a:t>
            </a:r>
            <a:endParaRPr>
              <a:latin typeface="Happy Monkey"/>
              <a:ea typeface="Happy Monkey"/>
              <a:cs typeface="Happy Monkey"/>
              <a:sym typeface="Happy Monkey"/>
            </a:endParaRPr>
          </a:p>
          <a:p>
            <a:pPr indent="-406400" lvl="1" marL="914400" rtl="0" algn="l">
              <a:spcBef>
                <a:spcPts val="0"/>
              </a:spcBef>
              <a:spcAft>
                <a:spcPts val="0"/>
              </a:spcAft>
              <a:buSzPts val="2800"/>
              <a:buFont typeface="Happy Monkey"/>
              <a:buChar char="○"/>
            </a:pPr>
            <a:r>
              <a:rPr lang="en">
                <a:latin typeface="Happy Monkey"/>
                <a:ea typeface="Happy Monkey"/>
                <a:cs typeface="Happy Monkey"/>
                <a:sym typeface="Happy Monkey"/>
              </a:rPr>
              <a:t>Read to your child and talk about the book </a:t>
            </a:r>
            <a:endParaRPr>
              <a:latin typeface="Happy Monkey"/>
              <a:ea typeface="Happy Monkey"/>
              <a:cs typeface="Happy Monkey"/>
              <a:sym typeface="Happy Monkey"/>
            </a:endParaRPr>
          </a:p>
          <a:p>
            <a:pPr indent="-406400" lvl="1" marL="914400" rtl="0" algn="l">
              <a:spcBef>
                <a:spcPts val="0"/>
              </a:spcBef>
              <a:spcAft>
                <a:spcPts val="0"/>
              </a:spcAft>
              <a:buSzPts val="2800"/>
              <a:buFont typeface="Happy Monkey"/>
              <a:buChar char="○"/>
            </a:pPr>
            <a:r>
              <a:rPr lang="en">
                <a:latin typeface="Happy Monkey"/>
                <a:ea typeface="Happy Monkey"/>
                <a:cs typeface="Happy Monkey"/>
                <a:sym typeface="Happy Monkey"/>
              </a:rPr>
              <a:t>Talk about a picture or what they see</a:t>
            </a:r>
            <a:endParaRPr>
              <a:latin typeface="Happy Monkey"/>
              <a:ea typeface="Happy Monkey"/>
              <a:cs typeface="Happy Monkey"/>
              <a:sym typeface="Happy Monkey"/>
            </a:endParaRPr>
          </a:p>
          <a:p>
            <a:pPr indent="-406400" lvl="1" marL="914400" rtl="0" algn="l">
              <a:spcBef>
                <a:spcPts val="0"/>
              </a:spcBef>
              <a:spcAft>
                <a:spcPts val="0"/>
              </a:spcAft>
              <a:buSzPts val="2800"/>
              <a:buFont typeface="Happy Monkey"/>
              <a:buChar char="○"/>
            </a:pPr>
            <a:r>
              <a:rPr lang="en">
                <a:latin typeface="Happy Monkey"/>
                <a:ea typeface="Happy Monkey"/>
                <a:cs typeface="Happy Monkey"/>
                <a:sym typeface="Happy Monkey"/>
              </a:rPr>
              <a:t>Sing </a:t>
            </a:r>
            <a:endParaRPr>
              <a:latin typeface="Happy Monkey"/>
              <a:ea typeface="Happy Monkey"/>
              <a:cs typeface="Happy Monkey"/>
              <a:sym typeface="Happy Monkey"/>
            </a:endParaRPr>
          </a:p>
          <a:p>
            <a:pPr indent="-406400" lvl="1" marL="914400" rtl="0" algn="l">
              <a:spcBef>
                <a:spcPts val="0"/>
              </a:spcBef>
              <a:spcAft>
                <a:spcPts val="0"/>
              </a:spcAft>
              <a:buSzPts val="2800"/>
              <a:buFont typeface="Happy Monkey"/>
              <a:buChar char="○"/>
            </a:pPr>
            <a:r>
              <a:rPr lang="en">
                <a:latin typeface="Happy Monkey"/>
                <a:ea typeface="Happy Monkey"/>
                <a:cs typeface="Happy Monkey"/>
                <a:sym typeface="Happy Monkey"/>
              </a:rPr>
              <a:t>Play games </a:t>
            </a:r>
            <a:endParaRPr>
              <a:latin typeface="Happy Monkey"/>
              <a:ea typeface="Happy Monkey"/>
              <a:cs typeface="Happy Monkey"/>
              <a:sym typeface="Happy Monkey"/>
            </a:endParaRPr>
          </a:p>
          <a:p>
            <a:pPr indent="0" lvl="0" marL="9144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Happy Monkey"/>
              <a:ea typeface="Happy Monkey"/>
              <a:cs typeface="Happy Monkey"/>
              <a:sym typeface="Happy Monkey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Happy Monkey"/>
              <a:ea typeface="Happy Monkey"/>
              <a:cs typeface="Happy Monkey"/>
              <a:sym typeface="Happy Monkey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